
<file path=[Content_Types].xml><?xml version="1.0" encoding="utf-8"?>
<Types xmlns="http://schemas.openxmlformats.org/package/2006/content-types">
  <Default Extension="bmp&amp;ehk=12lFf05xzfxSkCaEIvBaHg&amp;r=0&amp;pid=OfficeInsert" ContentType="image/jpeg"/>
  <Default Extension="gif" ContentType="image/gif"/>
  <Default Extension="gif&amp;ehk=3W2r2eSM7kTwtysITxkWtw&amp;r=0&amp;pid=OfficeInsert" ContentType="image/gif"/>
  <Default Extension="gif&amp;ehk=AWuvGSdBh4HrOYAwTMWENw&amp;r=0&amp;pid=OfficeInsert" ContentType="image/gif"/>
  <Default Extension="gif&amp;ehk=CaBOLQZfa" ContentType="image/gif"/>
  <Default Extension="gif&amp;ehk=OMFg5PhvOUTubZ1shK4R8A&amp;r=0&amp;pid=OfficeInsert" ContentType="image/gif"/>
  <Default Extension="jpeg" ContentType="image/jpeg"/>
  <Default Extension="jpg" ContentType="image/jpeg"/>
  <Default Extension="jpg&amp;ehk=4aCcWWUMEmQBICj3He5S5w&amp;r=0&amp;pid=OfficeInsert" ContentType="image/jpeg"/>
  <Default Extension="jpg&amp;ehk=5sT4J4vaMo4IA5PuOvfHTA&amp;r=0&amp;pid=OfficeInsert" ContentType="image/jpeg"/>
  <Default Extension="jpg&amp;ehk=7Fn66CvCIp" ContentType="image/jpeg"/>
  <Default Extension="jpg&amp;ehk=9Gqx" ContentType="image/jpeg"/>
  <Default Extension="jpg&amp;ehk=DJkK" ContentType="image/jpeg"/>
  <Default Extension="jpg&amp;ehk=Hf7JN39M0bJjDG" ContentType="image/jpeg"/>
  <Default Extension="jpg&amp;ehk=iUW7vw71Noj6apVBS2X2uA&amp;r=0&amp;pid=OfficeInsert" ContentType="image/jpeg"/>
  <Default Extension="jpg&amp;ehk=JNILofuZALMlOyppX" ContentType="image/jpeg"/>
  <Default Extension="jpg&amp;ehk=oTb69PKRVr" ContentType="image/jpeg"/>
  <Default Extension="jpg&amp;ehk=QZV3Ttk5eR" ContentType="image/jpeg"/>
  <Default Extension="jpg&amp;ehk=XbyCQCEOKMQ9G9Q64nqe" ContentType="image/jpeg"/>
  <Default Extension="jpg&amp;ehk=yMdRoy0H7rP51xe8H" ContentType="image/jpeg"/>
  <Default Extension="png" ContentType="image/png"/>
  <Default Extension="png&amp;ehk=ynqlt10yHZ" ContentType="image/png"/>
  <Default Extension="png&amp;ehk=zBYKJ3nFH5WlbfXI0GAZNA&amp;r=0&amp;pid=OfficeInsert"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7" r:id="rId2"/>
    <p:sldId id="312" r:id="rId3"/>
    <p:sldId id="266" r:id="rId4"/>
    <p:sldId id="267" r:id="rId5"/>
    <p:sldId id="259" r:id="rId6"/>
    <p:sldId id="258" r:id="rId7"/>
    <p:sldId id="268" r:id="rId8"/>
    <p:sldId id="288" r:id="rId9"/>
    <p:sldId id="261" r:id="rId10"/>
    <p:sldId id="286" r:id="rId11"/>
    <p:sldId id="287" r:id="rId12"/>
    <p:sldId id="262" r:id="rId13"/>
    <p:sldId id="263" r:id="rId14"/>
    <p:sldId id="289" r:id="rId15"/>
    <p:sldId id="291" r:id="rId16"/>
    <p:sldId id="292" r:id="rId17"/>
    <p:sldId id="29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94" r:id="rId32"/>
    <p:sldId id="295" r:id="rId33"/>
    <p:sldId id="296" r:id="rId34"/>
    <p:sldId id="297" r:id="rId35"/>
    <p:sldId id="298" r:id="rId36"/>
    <p:sldId id="299" r:id="rId37"/>
    <p:sldId id="260" r:id="rId38"/>
    <p:sldId id="300" r:id="rId39"/>
    <p:sldId id="301" r:id="rId40"/>
    <p:sldId id="302" r:id="rId41"/>
    <p:sldId id="264" r:id="rId42"/>
    <p:sldId id="303" r:id="rId43"/>
    <p:sldId id="304" r:id="rId44"/>
    <p:sldId id="305" r:id="rId45"/>
    <p:sldId id="306" r:id="rId46"/>
    <p:sldId id="307" r:id="rId47"/>
    <p:sldId id="308" r:id="rId48"/>
    <p:sldId id="269" r:id="rId49"/>
    <p:sldId id="270" r:id="rId50"/>
    <p:sldId id="309" r:id="rId51"/>
    <p:sldId id="310" r:id="rId52"/>
    <p:sldId id="311" r:id="rId53"/>
    <p:sldId id="3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7258" autoAdjust="0"/>
  </p:normalViewPr>
  <p:slideViewPr>
    <p:cSldViewPr snapToGrid="0">
      <p:cViewPr varScale="1">
        <p:scale>
          <a:sx n="65" d="100"/>
          <a:sy n="65" d="100"/>
        </p:scale>
        <p:origin x="23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CDA73-CB55-46A2-AEEB-FACD145319D0}"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9F150-9363-4EA7-AD33-A8DF3BB2A9EA}" type="slidenum">
              <a:rPr lang="en-US" smtClean="0"/>
              <a:t>‹#›</a:t>
            </a:fld>
            <a:endParaRPr lang="en-US"/>
          </a:p>
        </p:txBody>
      </p:sp>
    </p:spTree>
    <p:extLst>
      <p:ext uri="{BB962C8B-B14F-4D97-AF65-F5344CB8AC3E}">
        <p14:creationId xmlns:p14="http://schemas.microsoft.com/office/powerpoint/2010/main" val="150949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indtools.com/pages/article/newLDR_46.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833B1-2A20-4C4C-BE33-B00584E23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4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none" dirty="0">
                <a:ea typeface="ＭＳ Ｐゴシック" panose="020B0600070205080204" pitchFamily="34" charset="-128"/>
              </a:rPr>
              <a:t>As a commissioner you will probably have opportunities to coach leaders thru situations they may not be capable of handling on their own.</a:t>
            </a:r>
          </a:p>
          <a:p>
            <a:endParaRPr lang="en-US" altLang="en-US" u="sng" dirty="0">
              <a:ea typeface="ＭＳ Ｐゴシック" panose="020B0600070205080204" pitchFamily="34" charset="-128"/>
            </a:endParaRPr>
          </a:p>
          <a:p>
            <a:r>
              <a:rPr lang="en-US" altLang="en-US" u="sng" dirty="0">
                <a:ea typeface="ＭＳ Ｐゴシック" panose="020B0600070205080204" pitchFamily="34" charset="-128"/>
              </a:rPr>
              <a:t>Who can benefit from coaching?</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Everyone can gain from coaching. In this particular case it would be new leaders, experienced leaders, members of the unit committee and possibly the chartered organization.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61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a:ea typeface="ＭＳ Ｐゴシック" panose="020B0600070205080204" pitchFamily="34" charset="-128"/>
              </a:rPr>
              <a:t>When to consider Coaching?</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When someone needs to be encouraged, a jolt of confidence.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When the need for an answer or a solution is not immediately at hand.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Coaching is especially important when an issue is negatively affecting a unit. </a:t>
            </a:r>
          </a:p>
          <a:p>
            <a:endParaRPr lang="en-US" altLang="en-US" dirty="0">
              <a:ea typeface="ＭＳ Ｐゴシック" panose="020B0600070205080204" pitchFamily="34" charset="-128"/>
            </a:endParaRPr>
          </a:p>
          <a:p>
            <a:r>
              <a:rPr lang="en-US" altLang="en-US" i="1" dirty="0">
                <a:ea typeface="ＭＳ Ｐゴシック" panose="020B0600070205080204" pitchFamily="34" charset="-128"/>
              </a:rPr>
              <a:t>[Ask the class if they can think of a particular situation.]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29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Take time to understand </a:t>
            </a:r>
            <a:r>
              <a:rPr lang="en-US" dirty="0"/>
              <a:t>an issue that is affecting the performance of a volunteer team member.</a:t>
            </a:r>
          </a:p>
          <a:p>
            <a:pPr marL="171450" lvl="0" indent="-171450">
              <a:buFont typeface="Arial" panose="020B0604020202020204" pitchFamily="34" charset="0"/>
              <a:buChar char="•"/>
            </a:pPr>
            <a:r>
              <a:rPr lang="en-US" b="1" dirty="0"/>
              <a:t>Demonstrate commitment </a:t>
            </a:r>
            <a:r>
              <a:rPr lang="en-US" dirty="0"/>
              <a:t>to support and develop the skills, knowledge and abilities of a volunteer team member.</a:t>
            </a:r>
          </a:p>
          <a:p>
            <a:pPr marL="171450" lvl="0" indent="-171450">
              <a:buFont typeface="Arial" panose="020B0604020202020204" pitchFamily="34" charset="0"/>
              <a:buChar char="•"/>
            </a:pPr>
            <a:r>
              <a:rPr lang="en-US" b="1" dirty="0"/>
              <a:t>Develop skills </a:t>
            </a:r>
            <a:r>
              <a:rPr lang="en-US" dirty="0"/>
              <a:t>that are valued and transferable across many roles.</a:t>
            </a:r>
          </a:p>
          <a:p>
            <a:pPr marL="171450" lvl="0" indent="-171450">
              <a:buFont typeface="Arial" panose="020B0604020202020204" pitchFamily="34" charset="0"/>
              <a:buChar char="•"/>
            </a:pPr>
            <a:r>
              <a:rPr lang="en-US" b="1" dirty="0"/>
              <a:t>Develop effective working relationships </a:t>
            </a:r>
            <a:r>
              <a:rPr lang="en-US" dirty="0"/>
              <a:t>with fellow volunteers</a:t>
            </a:r>
          </a:p>
          <a:p>
            <a:pPr marL="171450" lvl="0" indent="-171450">
              <a:buFont typeface="Arial" panose="020B0604020202020204" pitchFamily="34" charset="0"/>
              <a:buChar char="•"/>
            </a:pPr>
            <a:r>
              <a:rPr lang="en-US" b="1" dirty="0"/>
              <a:t>Promote effective change management </a:t>
            </a:r>
            <a:r>
              <a:rPr lang="en-US" dirty="0"/>
              <a:t>and leadership of problem resolution.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78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31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0538"/>
            <a:ext cx="5486400" cy="3086100"/>
          </a:xfrm>
        </p:spPr>
      </p:sp>
      <p:sp>
        <p:nvSpPr>
          <p:cNvPr id="3" name="Notes Placeholder 2"/>
          <p:cNvSpPr>
            <a:spLocks noGrp="1"/>
          </p:cNvSpPr>
          <p:nvPr>
            <p:ph type="body" idx="1"/>
          </p:nvPr>
        </p:nvSpPr>
        <p:spPr>
          <a:xfrm>
            <a:off x="685800" y="3805518"/>
            <a:ext cx="5486400" cy="5197288"/>
          </a:xfrm>
        </p:spPr>
        <p:txBody>
          <a:bodyPr/>
          <a:lstStyle/>
          <a:p>
            <a:r>
              <a:rPr lang="en-US" sz="1100" dirty="0"/>
              <a:t>The first principle is to </a:t>
            </a:r>
            <a:r>
              <a:rPr lang="en-US" sz="1100" b="1" i="1" dirty="0"/>
              <a:t>be authentic</a:t>
            </a:r>
            <a:r>
              <a:rPr lang="en-US" sz="1100" b="1" dirty="0"/>
              <a:t>.</a:t>
            </a:r>
            <a:r>
              <a:rPr lang="en-US" sz="1100" dirty="0"/>
              <a:t> It is important to come to the coaching relationship as an authentic human being versus a remote impersonal advisor. Since the development of trust is foundational for a productive coaching relationship, coaches should act with integrity, i.e., keep commitments, “walk the talk,” and tell the truth. </a:t>
            </a:r>
          </a:p>
          <a:p>
            <a:r>
              <a:rPr lang="en-US" sz="1100" dirty="0"/>
              <a:t> </a:t>
            </a:r>
          </a:p>
          <a:p>
            <a:r>
              <a:rPr lang="en-US" sz="1100" dirty="0"/>
              <a:t>The second principle is to </a:t>
            </a:r>
            <a:r>
              <a:rPr lang="en-US" sz="1100" b="1" i="1" dirty="0"/>
              <a:t>be open.</a:t>
            </a:r>
            <a:r>
              <a:rPr lang="en-US" sz="1100" dirty="0"/>
              <a:t> It is the responsibility of the coach to be fully present, both intellectually and emotionally, in all contexts throughout the coaching process. The hallmarks of this type of presence are a warm, non-judgmental openness and accurate, empathic responses. This type of presence should characterize both face-to-face encounters as well as contacts over the phone, through e-mail, or by other means.</a:t>
            </a:r>
          </a:p>
          <a:p>
            <a:r>
              <a:rPr lang="en-US" sz="1100" dirty="0"/>
              <a:t> </a:t>
            </a:r>
          </a:p>
          <a:p>
            <a:r>
              <a:rPr lang="en-US" sz="1100" dirty="0"/>
              <a:t>The next principle is to </a:t>
            </a:r>
            <a:r>
              <a:rPr lang="en-US" sz="1100" b="1" i="1" dirty="0"/>
              <a:t>be ongoing</a:t>
            </a:r>
            <a:r>
              <a:rPr lang="en-US" sz="1100" b="1" dirty="0"/>
              <a:t>. </a:t>
            </a:r>
            <a:r>
              <a:rPr lang="en-US" sz="1100" dirty="0"/>
              <a:t>The coaching process should be conducted in such a fashion that coaching partners are both encouraged and provided with skills to embrace a course of lifelong development not just formal coaching. While the coaching provided should focus on specific goals that can be accomplished during the course of the formal coaching program, the process should also enable individuals to continue their development on an ongoing basis. </a:t>
            </a:r>
          </a:p>
          <a:p>
            <a:r>
              <a:rPr lang="en-US" sz="1100" dirty="0"/>
              <a:t> </a:t>
            </a:r>
          </a:p>
          <a:p>
            <a:r>
              <a:rPr lang="en-US" sz="1100" dirty="0"/>
              <a:t>Then, the coach should </a:t>
            </a:r>
            <a:r>
              <a:rPr lang="en-US" sz="1100" b="1" i="1" dirty="0"/>
              <a:t>build on strength</a:t>
            </a:r>
            <a:r>
              <a:rPr lang="en-US" sz="1100" dirty="0"/>
              <a:t>. While good coaching helps people to address weaknesses, this principle is particularly focused on building upon strengths. Since the coaching relationship is focused on development and not performance management, the emphasis should be on </a:t>
            </a:r>
            <a:r>
              <a:rPr lang="en-US" sz="1100" i="1" dirty="0"/>
              <a:t>positive growth</a:t>
            </a:r>
            <a:r>
              <a:rPr lang="en-US" sz="1100" dirty="0"/>
              <a:t>.</a:t>
            </a:r>
          </a:p>
          <a:p>
            <a:r>
              <a:rPr lang="en-US" sz="1100" dirty="0"/>
              <a:t> </a:t>
            </a:r>
          </a:p>
          <a:p>
            <a:r>
              <a:rPr lang="en-US" sz="1100" dirty="0"/>
              <a:t>Finally, a good coaching relationship is based on the manager </a:t>
            </a:r>
            <a:r>
              <a:rPr lang="en-US" sz="1100" b="1" i="1" dirty="0"/>
              <a:t>being confidential</a:t>
            </a:r>
            <a:r>
              <a:rPr lang="en-US" sz="1100" dirty="0"/>
              <a:t>. Successful coaching relationships depend on trust. The individual being coached needs to feel safe enough in the relationship to fully explore her/his goals, needs, hopes, fears, and withstand an array of feedback from various sources. A key ingredient in building this safe environment is the guarantee of contracted confidentiality. Each coaching relationship should be founded on an agreement between coach and </a:t>
            </a:r>
            <a:r>
              <a:rPr lang="en-US" sz="1100" dirty="0" err="1"/>
              <a:t>coachee</a:t>
            </a:r>
            <a:r>
              <a:rPr lang="en-US" sz="1100" dirty="0"/>
              <a:t> as to the limits of confidentiality in their </a:t>
            </a:r>
            <a:r>
              <a:rPr lang="en-US" sz="1100" i="1" dirty="0"/>
              <a:t>particular relationship</a:t>
            </a:r>
            <a:r>
              <a:rPr lang="en-US" sz="110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562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Coaching is considered to be a strategy for developing people’s skills, knowledge, and abilities while boosting confidence and performance.  Effective coaching can help manage challenges and issues before they evolve into problems. Coaching is beyond corrective action. Coaching is designed to engage people with solutions which </a:t>
            </a:r>
            <a:r>
              <a:rPr lang="en-US" sz="1200" u="sng" kern="1200" dirty="0">
                <a:solidFill>
                  <a:schemeClr val="tx1"/>
                </a:solidFill>
                <a:effectLst/>
                <a:latin typeface="+mn-lt"/>
                <a:ea typeface="+mn-ea"/>
                <a:cs typeface="+mn-cs"/>
              </a:rPr>
              <a:t>they</a:t>
            </a:r>
            <a:r>
              <a:rPr lang="en-US" sz="1200" kern="1200" dirty="0">
                <a:solidFill>
                  <a:schemeClr val="tx1"/>
                </a:solidFill>
                <a:effectLst/>
                <a:latin typeface="+mn-lt"/>
                <a:ea typeface="+mn-ea"/>
                <a:cs typeface="+mn-cs"/>
              </a:rPr>
              <a:t> have identified, rather than those imposed by another.  It is a proven approach to the identification and achievement of goals through accountability, empowerment, and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 the development of coaching skills, leaders can:</a:t>
            </a:r>
          </a:p>
          <a:p>
            <a:pPr lvl="0"/>
            <a:r>
              <a:rPr lang="en-US" sz="1200" kern="1200" dirty="0">
                <a:solidFill>
                  <a:schemeClr val="tx1"/>
                </a:solidFill>
                <a:effectLst/>
                <a:latin typeface="+mn-lt"/>
                <a:ea typeface="+mn-ea"/>
                <a:cs typeface="+mn-cs"/>
              </a:rPr>
              <a:t>Provide timely guidance and feedback to help others strengthen specific knowledge/skill areas needed to accomplish a task or solve a problem.</a:t>
            </a:r>
          </a:p>
          <a:p>
            <a:pPr lvl="0"/>
            <a:r>
              <a:rPr lang="en-US" sz="1200" kern="1200" dirty="0">
                <a:solidFill>
                  <a:schemeClr val="tx1"/>
                </a:solidFill>
                <a:effectLst/>
                <a:latin typeface="+mn-lt"/>
                <a:ea typeface="+mn-ea"/>
                <a:cs typeface="+mn-cs"/>
              </a:rPr>
              <a:t>Guide and support others to excel in their current role and move into higher skills and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19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COACHING SEVEN ESSENTIAL QUESTIONS: (Handout for discussion)</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1. The Kickstart Question - </a:t>
            </a:r>
            <a:r>
              <a:rPr lang="en-US" sz="1200" b="0" i="1" u="none" strike="noStrike" kern="1200" dirty="0">
                <a:solidFill>
                  <a:schemeClr val="tx1"/>
                </a:solidFill>
                <a:effectLst/>
                <a:latin typeface="+mn-lt"/>
                <a:ea typeface="+mn-ea"/>
                <a:cs typeface="+mn-cs"/>
              </a:rPr>
              <a:t>What’s on your mind?</a:t>
            </a:r>
          </a:p>
          <a:p>
            <a:pPr rtl="0"/>
            <a:r>
              <a:rPr lang="en-US" sz="1200" b="0" i="0" u="none" strike="noStrike" kern="1200" dirty="0">
                <a:solidFill>
                  <a:schemeClr val="tx1"/>
                </a:solidFill>
                <a:effectLst/>
                <a:latin typeface="+mn-lt"/>
                <a:ea typeface="+mn-ea"/>
                <a:cs typeface="+mn-cs"/>
              </a:rPr>
              <a:t>2. The AWE Question  - </a:t>
            </a:r>
            <a:r>
              <a:rPr lang="en-US" sz="1200" b="0" i="1" u="none" strike="noStrike" kern="1200" dirty="0">
                <a:solidFill>
                  <a:schemeClr val="tx1"/>
                </a:solidFill>
                <a:effectLst/>
                <a:latin typeface="+mn-lt"/>
                <a:ea typeface="+mn-ea"/>
                <a:cs typeface="+mn-cs"/>
              </a:rPr>
              <a:t>And what else?</a:t>
            </a:r>
          </a:p>
          <a:p>
            <a:pPr rtl="0"/>
            <a:r>
              <a:rPr lang="en-US" sz="1200" b="0" i="0" u="none" strike="noStrike" kern="1200" dirty="0">
                <a:solidFill>
                  <a:schemeClr val="tx1"/>
                </a:solidFill>
                <a:effectLst/>
                <a:latin typeface="+mn-lt"/>
                <a:ea typeface="+mn-ea"/>
                <a:cs typeface="+mn-cs"/>
              </a:rPr>
              <a:t>3. The Focus Question - </a:t>
            </a:r>
            <a:r>
              <a:rPr lang="en-US" sz="1200" b="0" i="1" u="none" strike="noStrike" kern="1200" dirty="0">
                <a:solidFill>
                  <a:schemeClr val="tx1"/>
                </a:solidFill>
                <a:effectLst/>
                <a:latin typeface="+mn-lt"/>
                <a:ea typeface="+mn-ea"/>
                <a:cs typeface="+mn-cs"/>
              </a:rPr>
              <a:t>What’s the real challenge here for you?</a:t>
            </a:r>
          </a:p>
          <a:p>
            <a:pPr rtl="0"/>
            <a:r>
              <a:rPr lang="en-US" sz="1200" b="0" i="0" u="none" strike="noStrike" kern="1200" dirty="0">
                <a:solidFill>
                  <a:schemeClr val="tx1"/>
                </a:solidFill>
                <a:effectLst/>
                <a:latin typeface="+mn-lt"/>
                <a:ea typeface="+mn-ea"/>
                <a:cs typeface="+mn-cs"/>
              </a:rPr>
              <a:t>4. The Foundation - Question </a:t>
            </a:r>
            <a:r>
              <a:rPr lang="en-US" sz="1200" b="0" i="1" u="none" strike="noStrike" kern="1200" dirty="0">
                <a:solidFill>
                  <a:schemeClr val="tx1"/>
                </a:solidFill>
                <a:effectLst/>
                <a:latin typeface="+mn-lt"/>
                <a:ea typeface="+mn-ea"/>
                <a:cs typeface="+mn-cs"/>
              </a:rPr>
              <a:t>What do you want?</a:t>
            </a:r>
          </a:p>
          <a:p>
            <a:pPr rtl="0"/>
            <a:r>
              <a:rPr lang="en-US" sz="1200" b="0" i="0" u="none" strike="noStrike" kern="1200" dirty="0">
                <a:solidFill>
                  <a:schemeClr val="tx1"/>
                </a:solidFill>
                <a:effectLst/>
                <a:latin typeface="+mn-lt"/>
                <a:ea typeface="+mn-ea"/>
                <a:cs typeface="+mn-cs"/>
              </a:rPr>
              <a:t>5. The Lazy Question - </a:t>
            </a:r>
            <a:r>
              <a:rPr lang="en-US" sz="1200" b="0" i="1" u="none" strike="noStrike" kern="1200" dirty="0">
                <a:solidFill>
                  <a:schemeClr val="tx1"/>
                </a:solidFill>
                <a:effectLst/>
                <a:latin typeface="+mn-lt"/>
                <a:ea typeface="+mn-ea"/>
                <a:cs typeface="+mn-cs"/>
              </a:rPr>
              <a:t>How can I help?</a:t>
            </a:r>
          </a:p>
          <a:p>
            <a:pPr rtl="0"/>
            <a:r>
              <a:rPr lang="en-US" sz="1200" b="0" i="0" u="none" strike="noStrike" kern="1200" dirty="0">
                <a:solidFill>
                  <a:schemeClr val="tx1"/>
                </a:solidFill>
                <a:effectLst/>
                <a:latin typeface="+mn-lt"/>
                <a:ea typeface="+mn-ea"/>
                <a:cs typeface="+mn-cs"/>
              </a:rPr>
              <a:t>6. The Strategic Question - </a:t>
            </a:r>
            <a:r>
              <a:rPr lang="en-US" sz="1200" b="0" i="1" u="none" strike="noStrike" kern="1200" dirty="0">
                <a:solidFill>
                  <a:schemeClr val="tx1"/>
                </a:solidFill>
                <a:effectLst/>
                <a:latin typeface="+mn-lt"/>
                <a:ea typeface="+mn-ea"/>
                <a:cs typeface="+mn-cs"/>
              </a:rPr>
              <a:t>If you’re saying Yes to this, what are you saying No to?</a:t>
            </a:r>
          </a:p>
          <a:p>
            <a:pPr rtl="0"/>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 The Learning Question - </a:t>
            </a:r>
            <a:r>
              <a:rPr lang="en-US" sz="1200" b="0" i="1" u="none" strike="noStrike" kern="1200" dirty="0">
                <a:solidFill>
                  <a:schemeClr val="tx1"/>
                </a:solidFill>
                <a:effectLst/>
                <a:latin typeface="+mn-lt"/>
                <a:ea typeface="+mn-ea"/>
                <a:cs typeface="+mn-cs"/>
              </a:rPr>
              <a:t>What was most useful for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63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03928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2. The AWE Question  - </a:t>
            </a:r>
            <a:r>
              <a:rPr lang="en-US" sz="1200" b="1" i="1" u="none" strike="noStrike" kern="1200" dirty="0">
                <a:solidFill>
                  <a:schemeClr val="tx1"/>
                </a:solidFill>
                <a:effectLst/>
                <a:latin typeface="+mn-lt"/>
                <a:ea typeface="+mn-ea"/>
                <a:cs typeface="+mn-cs"/>
              </a:rPr>
              <a:t>And what else? </a:t>
            </a:r>
            <a:r>
              <a:rPr lang="en-US" sz="1200" b="0" i="0" u="none" strike="noStrike" kern="1200" dirty="0">
                <a:solidFill>
                  <a:schemeClr val="tx1"/>
                </a:solidFill>
                <a:effectLst/>
                <a:latin typeface="+mn-lt"/>
                <a:ea typeface="+mn-ea"/>
                <a:cs typeface="+mn-cs"/>
              </a:rPr>
              <a:t>Three simple words, not one longer than 4 letters.  With seemingly no effort, this question creates more - more wisdom, more insights, more self-awareness, more possibilities—out of thin air.</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There are three reasons it has the impact that it does: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more options can lead to better decisions; quickest and easiest way to uncover and create new possibilities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you rein yourself in; It’s to see what ideas that person already has (while effectively stopping you from leaping in with your own ideas).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and you buy yourself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You do want to remember that the first answer someone gives you is almost never the only answer, and it’s rarely the best answer. You may think that’s obvious, but it’s less so than you realize.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a:t>
            </a:r>
            <a:r>
              <a:rPr lang="en-US" sz="1200" b="1" i="0" u="none" strike="noStrike" kern="1200" dirty="0">
                <a:solidFill>
                  <a:schemeClr val="tx1"/>
                </a:solidFill>
                <a:effectLst/>
                <a:latin typeface="+mn-lt"/>
                <a:ea typeface="+mn-ea"/>
                <a:cs typeface="+mn-cs"/>
              </a:rPr>
              <a:t>Key</a:t>
            </a:r>
            <a:r>
              <a:rPr lang="en-US" sz="1200" b="0" i="0" u="none" strike="noStrike" kern="1200" dirty="0">
                <a:solidFill>
                  <a:schemeClr val="tx1"/>
                </a:solidFill>
                <a:effectLst/>
                <a:latin typeface="+mn-lt"/>
                <a:ea typeface="+mn-ea"/>
                <a:cs typeface="+mn-cs"/>
              </a:rPr>
              <a:t>.  As a commissioner you may contacted to visit with members of a unit or a specific issue.  When you get there the “Coaching 7 Essentials Questions” are a great way to get a good baseline of the issue.  BUT when you ask the AWE Question more underlaying information may bring forward other issues and hopefully the root of the issues with the unit.</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When you use “And what else?” you’ll get more options and often better options. Better options lead to better decisions. Better decisions lead to greater success.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Four Practical Tips for Asking “And What Else?”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1. Stay Curious, Stay Genuine</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Just because you’ve now got a fabulous question to use, that doesn’t mean you can slip into a bored groove when asking it.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2. Ask It One More Time</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As a general rule, people tend to ask this question too few times rather than too many. And the way to master this habit is to try it out and experiment and see what works. As a guideline, I typically ask it at least three times, and rarely more than five.</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3. Recognize Success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At some stage of the conversation, someone’s going to say to you, “There is nothing else.” When that happens, a perfectly reasonable reaction is a rapid heartbeat and slight panic. Reframe that reaction as success. “There is nothing else” is a response you should be seeking. It means you’ve reached the end of this line of inquiry.</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4. Move On When It’s Time</a:t>
            </a:r>
            <a:br>
              <a:rPr lang="en-US" sz="1200" b="1"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you can feel the energy going out of the conversation, you know it’s time to move on from this angle. A strong “wrap it up” variation of “And what else?” is “Is there anything else?” It invites closure, while still leaving the door open for whatever else needs to be said.</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you get three to five answers, then you’ve made great progress. And what else?” is such a useful question that you can add it into almost every exchange. </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For example:</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When someone’s told you about a course of action she intends to take, challenge her with “And what else could you do?”</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-When you’re trying to find the heart of the issue, and you ask, “What’s the real challenge here for you?” and he offers up a timid or vague or insipid first answer, push deeper by asking, “And what else is a challenge here for you?”</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553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Develop trust</a:t>
            </a:r>
            <a:r>
              <a:rPr lang="en-US" dirty="0"/>
              <a:t> -This is the foundation of every good relationship. When you </a:t>
            </a:r>
            <a:r>
              <a:rPr lang="en-US" b="1" dirty="0">
                <a:hlinkClick r:id="rId3"/>
              </a:rPr>
              <a:t>trust</a:t>
            </a:r>
            <a:r>
              <a:rPr lang="en-US" dirty="0"/>
              <a:t> your team and colleagues, you form a powerful bond that helps you work and communicate more effectively. If you trust the volunteers you work with, you can be open and honest in your thoughts and actions.</a:t>
            </a:r>
          </a:p>
          <a:p>
            <a:pPr lvl="0"/>
            <a:r>
              <a:rPr lang="en-US" b="1" dirty="0"/>
              <a:t>Mutual respect</a:t>
            </a:r>
            <a:r>
              <a:rPr lang="en-US" dirty="0"/>
              <a:t> - When you respect the volunteers that you work with, you value their input and ideas, and they value yours. Working together, you can develop solutions based on your collective insight, wisdom and creativity.</a:t>
            </a:r>
          </a:p>
          <a:p>
            <a:pPr lvl="0"/>
            <a:r>
              <a:rPr lang="en-US" b="1" dirty="0"/>
              <a:t>Appreciate diversity</a:t>
            </a:r>
            <a:r>
              <a:rPr lang="en-US" dirty="0"/>
              <a:t> - People with good relationships not only accept diverse people and opinions, but they welcome them. For instance, when your friends and colleagues offer different opinions from yours, you take the time to consider what they have to say, and factor their insights into your decision-making.</a:t>
            </a:r>
          </a:p>
          <a:p>
            <a:pPr lvl="0"/>
            <a:r>
              <a:rPr lang="en-US" b="1" dirty="0"/>
              <a:t>Open communication</a:t>
            </a:r>
            <a:r>
              <a:rPr lang="en-US" dirty="0"/>
              <a:t> - We communicate all day, whether we're sending emails and texts, or meeting face-to-face. The better and more effectively you communicate with those around you, the richer your relationships will be. All good relationships depend on open, honest communication.</a:t>
            </a:r>
          </a:p>
          <a:p>
            <a:pPr lvl="0"/>
            <a:r>
              <a:rPr lang="en-US" b="1" dirty="0"/>
              <a:t>Be mindful</a:t>
            </a:r>
            <a:r>
              <a:rPr lang="en-US" dirty="0"/>
              <a:t> – Be responsible and practice a deeper level of awareness. Pay careful attention to your words and your actions and don’t let your negative emotions impact people around you.</a:t>
            </a:r>
          </a:p>
          <a:p>
            <a:pPr lvl="0"/>
            <a:r>
              <a:rPr lang="en-US" b="1" dirty="0"/>
              <a:t>Get to know them and allow them to get to know you</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16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7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833B1-2A20-4C4C-BE33-B00584E23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11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reason for the lighthouse is the following: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Coach’s help individuals steer away from danger just like a light house. </a:t>
            </a:r>
          </a:p>
          <a:p>
            <a:pPr lvl="0"/>
            <a:r>
              <a:rPr lang="en-US" sz="1200" kern="1200" dirty="0">
                <a:solidFill>
                  <a:schemeClr val="tx1"/>
                </a:solidFill>
                <a:effectLst/>
                <a:latin typeface="+mn-lt"/>
                <a:ea typeface="+mn-ea"/>
                <a:cs typeface="+mn-cs"/>
              </a:rPr>
              <a:t>The foundation of the lighthouse is based on the “relationship”.  </a:t>
            </a:r>
          </a:p>
          <a:p>
            <a:endParaRPr lang="en-US" b="0" dirty="0"/>
          </a:p>
          <a:p>
            <a:r>
              <a:rPr lang="en-US" b="0" dirty="0"/>
              <a:t>The best approach to help establish relationships with the leaders in your assigned units is to use this C.O.A.C.H. mindset:</a:t>
            </a:r>
          </a:p>
          <a:p>
            <a:endParaRPr lang="en-US" b="1" dirty="0"/>
          </a:p>
          <a:p>
            <a:r>
              <a:rPr lang="en-US" b="1" dirty="0"/>
              <a:t>Clarify</a:t>
            </a:r>
            <a:r>
              <a:rPr lang="en-US" dirty="0"/>
              <a:t> – Expectations, Needs. Establish level of trust.   Be clear on what you want to achieve for yourself and those you coach</a:t>
            </a:r>
          </a:p>
          <a:p>
            <a:r>
              <a:rPr lang="en-US" b="1" dirty="0"/>
              <a:t>Observe</a:t>
            </a:r>
            <a:r>
              <a:rPr lang="en-US" dirty="0"/>
              <a:t> – Through Evaluation and Inspection, Conversations and through direct observation.</a:t>
            </a:r>
          </a:p>
          <a:p>
            <a:r>
              <a:rPr lang="en-US" b="1" dirty="0"/>
              <a:t>Ask</a:t>
            </a:r>
            <a:r>
              <a:rPr lang="en-US" dirty="0"/>
              <a:t> – Active Listening, being Present and asking questions. – Status, Issue, Impact. Take actions to move forward</a:t>
            </a:r>
          </a:p>
          <a:p>
            <a:r>
              <a:rPr lang="en-US" b="1" dirty="0"/>
              <a:t>Collaborate</a:t>
            </a:r>
            <a:r>
              <a:rPr lang="en-US" dirty="0"/>
              <a:t> – Engaging in two-way conversations.  Ask more questions.  Giving and receiving feedback both supportive and constructive.</a:t>
            </a:r>
          </a:p>
          <a:p>
            <a:r>
              <a:rPr lang="en-US" b="1" dirty="0"/>
              <a:t>Help</a:t>
            </a:r>
            <a:r>
              <a:rPr lang="en-US" dirty="0"/>
              <a:t> – Be supportive, authentic, consistent, confidential.  Provide resources and always follow up.</a:t>
            </a:r>
          </a:p>
          <a:p>
            <a:endParaRPr lang="en-US" dirty="0"/>
          </a:p>
          <a:p>
            <a:r>
              <a:rPr lang="en-US" dirty="0"/>
              <a:t>Let’s discuss each one.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77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Clarify: </a:t>
            </a:r>
            <a:r>
              <a:rPr lang="en-US" sz="1200" kern="1200" dirty="0">
                <a:solidFill>
                  <a:schemeClr val="tx1"/>
                </a:solidFill>
                <a:effectLst/>
                <a:latin typeface="+mn-lt"/>
                <a:ea typeface="+mn-ea"/>
                <a:cs typeface="+mn-cs"/>
              </a:rPr>
              <a:t>Expectations and needs, to confirm understanding by both parties. Requires a level of trust.</a:t>
            </a:r>
          </a:p>
          <a:p>
            <a:pPr marL="0" indent="0">
              <a:spcBef>
                <a:spcPts val="600"/>
              </a:spcBef>
              <a:spcAft>
                <a:spcPts val="600"/>
              </a:spcAft>
              <a:buFont typeface="Arial" panose="020B0604020202020204" pitchFamily="34" charset="0"/>
              <a:buNone/>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402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Observe:</a:t>
            </a: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Through evaluation and inspection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t>T</a:t>
            </a:r>
            <a:r>
              <a:rPr lang="en-US" sz="1200" kern="1200" dirty="0">
                <a:solidFill>
                  <a:schemeClr val="tx1"/>
                </a:solidFill>
                <a:effectLst/>
                <a:latin typeface="+mn-lt"/>
                <a:ea typeface="+mn-ea"/>
                <a:cs typeface="+mn-cs"/>
              </a:rPr>
              <a:t>hrough having conversations; and</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dirty="0"/>
              <a:t> T</a:t>
            </a:r>
            <a:r>
              <a:rPr lang="en-US" sz="1200" kern="1200" dirty="0">
                <a:solidFill>
                  <a:schemeClr val="tx1"/>
                </a:solidFill>
                <a:effectLst/>
                <a:latin typeface="+mn-lt"/>
                <a:ea typeface="+mn-ea"/>
                <a:cs typeface="+mn-cs"/>
              </a:rPr>
              <a:t>hrough direct observations (meetings, listening).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 just looking at lagging indicators (results).  Looking for lead measures.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After they have observed…</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give immediate specific feedback.</a:t>
            </a:r>
            <a:r>
              <a:rPr lang="en-US" sz="1200" kern="1200" dirty="0">
                <a:solidFill>
                  <a:schemeClr val="tx1"/>
                </a:solidFill>
                <a:effectLst/>
                <a:latin typeface="+mn-lt"/>
                <a:ea typeface="+mn-ea"/>
                <a:cs typeface="+mn-cs"/>
              </a:rPr>
              <a:t>  This is all for naught, if they don’t help grow the person sharing what they are doing well and what they need to strengthen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037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Ask</a:t>
            </a:r>
            <a:endParaRPr lang="en-US" sz="1200"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Being Present  by using Active Listening</a:t>
            </a:r>
          </a:p>
          <a:p>
            <a:pPr marL="285750" indent="-285750">
              <a:buFont typeface="Arial" panose="020B0604020202020204" pitchFamily="34" charset="0"/>
              <a:buChar char="•"/>
            </a:pPr>
            <a:r>
              <a:rPr lang="en-US" dirty="0"/>
              <a:t>Allow volunteers to self discover, or identify the root cause</a:t>
            </a:r>
            <a:endParaRPr lang="en-US" sz="1200" dirty="0"/>
          </a:p>
          <a:p>
            <a:pPr marL="285750" indent="-285750">
              <a:buFont typeface="Arial" panose="020B0604020202020204" pitchFamily="34" charset="0"/>
              <a:buChar char="•"/>
            </a:pPr>
            <a:r>
              <a:rPr lang="en-US" sz="1200" dirty="0"/>
              <a:t>Asking Questions</a:t>
            </a:r>
          </a:p>
          <a:p>
            <a:pPr lvl="1"/>
            <a:r>
              <a:rPr lang="en-US" dirty="0"/>
              <a:t>     - Status (history) questions</a:t>
            </a:r>
          </a:p>
          <a:p>
            <a:pPr lvl="1"/>
            <a:r>
              <a:rPr lang="en-US" dirty="0"/>
              <a:t>     - Issue discovery (root cause) questions</a:t>
            </a:r>
          </a:p>
          <a:p>
            <a:pPr lvl="1"/>
            <a:r>
              <a:rPr lang="en-US" dirty="0"/>
              <a:t>     - Impact (of the present state) questions</a:t>
            </a:r>
          </a:p>
          <a:p>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400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Collaborate:</a:t>
            </a:r>
            <a:r>
              <a:rPr lang="en-US" sz="1200" kern="1200" dirty="0">
                <a:solidFill>
                  <a:schemeClr val="tx1"/>
                </a:solidFill>
                <a:effectLst/>
                <a:latin typeface="+mn-lt"/>
                <a:ea typeface="+mn-ea"/>
                <a:cs typeface="+mn-cs"/>
              </a:rPr>
              <a:t> Having trusting, engaging conversations by continuing to ask </a:t>
            </a:r>
            <a:r>
              <a:rPr lang="en-US" sz="1200" i="1" kern="1200" dirty="0">
                <a:solidFill>
                  <a:schemeClr val="tx1"/>
                </a:solidFill>
                <a:effectLst/>
                <a:latin typeface="+mn-lt"/>
                <a:ea typeface="+mn-ea"/>
                <a:cs typeface="+mn-cs"/>
              </a:rPr>
              <a:t>Ideal </a:t>
            </a:r>
            <a:r>
              <a:rPr lang="en-US" sz="1200" kern="1200" dirty="0">
                <a:solidFill>
                  <a:schemeClr val="tx1"/>
                </a:solidFill>
                <a:effectLst/>
                <a:latin typeface="+mn-lt"/>
                <a:ea typeface="+mn-ea"/>
                <a:cs typeface="+mn-cs"/>
              </a:rPr>
              <a:t>(future state) and </a:t>
            </a:r>
            <a:r>
              <a:rPr lang="en-US" sz="1200" i="1" kern="1200" dirty="0">
                <a:solidFill>
                  <a:schemeClr val="tx1"/>
                </a:solidFill>
                <a:effectLst/>
                <a:latin typeface="+mn-lt"/>
                <a:ea typeface="+mn-ea"/>
                <a:cs typeface="+mn-cs"/>
              </a:rPr>
              <a:t>Intention</a:t>
            </a:r>
            <a:r>
              <a:rPr lang="en-US" sz="1200" kern="1200" dirty="0">
                <a:solidFill>
                  <a:schemeClr val="tx1"/>
                </a:solidFill>
                <a:effectLst/>
                <a:latin typeface="+mn-lt"/>
                <a:ea typeface="+mn-ea"/>
                <a:cs typeface="+mn-cs"/>
              </a:rPr>
              <a:t> (going forward) questions.  Allowing staff member to self-generate in developing the plan.</a:t>
            </a:r>
            <a:endParaRPr lang="en-US" sz="1200" dirty="0"/>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Having Trust</a:t>
            </a:r>
          </a:p>
          <a:p>
            <a:pPr marL="171450" indent="-171450">
              <a:buFont typeface="Arial" panose="020B0604020202020204" pitchFamily="34" charset="0"/>
              <a:buChar char="•"/>
            </a:pPr>
            <a:r>
              <a:rPr lang="en-US" sz="1200" dirty="0"/>
              <a:t>Engaging 2 – Way Conversations</a:t>
            </a:r>
          </a:p>
          <a:p>
            <a:pPr marL="171450" indent="-171450">
              <a:buFont typeface="Arial" panose="020B0604020202020204" pitchFamily="34" charset="0"/>
              <a:buChar char="•"/>
            </a:pPr>
            <a:r>
              <a:rPr lang="en-US" sz="1200" dirty="0"/>
              <a:t>Asking More Questions</a:t>
            </a:r>
          </a:p>
          <a:p>
            <a:pPr marL="171450" indent="-171450">
              <a:buFont typeface="Arial" panose="020B0604020202020204" pitchFamily="34" charset="0"/>
              <a:buChar char="•"/>
            </a:pPr>
            <a:r>
              <a:rPr lang="en-US" sz="1200" dirty="0"/>
              <a:t>        - Ideal (future state) questions</a:t>
            </a:r>
          </a:p>
          <a:p>
            <a:pPr marL="171450" indent="-171450">
              <a:buFont typeface="Arial" panose="020B0604020202020204" pitchFamily="34" charset="0"/>
              <a:buChar char="•"/>
            </a:pPr>
            <a:r>
              <a:rPr lang="en-US" sz="1200" dirty="0"/>
              <a:t>        - Intention (going forward) questions</a:t>
            </a:r>
          </a:p>
          <a:p>
            <a:pPr marL="171450" indent="-171450">
              <a:buFont typeface="Arial" panose="020B0604020202020204" pitchFamily="34" charset="0"/>
              <a:buChar char="•"/>
            </a:pPr>
            <a:r>
              <a:rPr lang="en-US" dirty="0"/>
              <a:t>Allowing staff member to self-generate in developing the plan.</a:t>
            </a:r>
            <a:endParaRPr lang="en-US" sz="1200" dirty="0"/>
          </a:p>
          <a:p>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15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Help</a:t>
            </a:r>
            <a:endParaRPr lang="en-US" sz="1200" dirty="0"/>
          </a:p>
          <a:p>
            <a:pPr marL="0" indent="0">
              <a:buFont typeface="Arial" panose="020B0604020202020204" pitchFamily="34" charset="0"/>
              <a:buNone/>
            </a:pPr>
            <a:r>
              <a:rPr lang="en-US" sz="1200" dirty="0"/>
              <a:t>Foundational to the Principle of Coaching</a:t>
            </a:r>
          </a:p>
          <a:p>
            <a:pPr marL="285750" indent="-285750">
              <a:buFont typeface="Arial" panose="020B0604020202020204" pitchFamily="34" charset="0"/>
              <a:buChar char="•"/>
            </a:pPr>
            <a:r>
              <a:rPr lang="en-US" sz="1200" dirty="0"/>
              <a:t>Be positive</a:t>
            </a:r>
          </a:p>
          <a:p>
            <a:pPr marL="285750" indent="-285750">
              <a:buFont typeface="Arial" panose="020B0604020202020204" pitchFamily="34" charset="0"/>
              <a:buChar char="•"/>
            </a:pPr>
            <a:r>
              <a:rPr lang="en-US" sz="1200" dirty="0"/>
              <a:t>Be supportive</a:t>
            </a:r>
          </a:p>
          <a:p>
            <a:pPr marL="285750" indent="-285750">
              <a:buFont typeface="Arial" panose="020B0604020202020204" pitchFamily="34" charset="0"/>
              <a:buChar char="•"/>
            </a:pPr>
            <a:r>
              <a:rPr lang="en-US" sz="1200" dirty="0"/>
              <a:t>Be authentic</a:t>
            </a:r>
          </a:p>
          <a:p>
            <a:pPr marL="285750" indent="-285750">
              <a:buFont typeface="Arial" panose="020B0604020202020204" pitchFamily="34" charset="0"/>
              <a:buChar char="•"/>
            </a:pPr>
            <a:r>
              <a:rPr lang="en-US" sz="1200" dirty="0"/>
              <a:t>Be consistent</a:t>
            </a:r>
          </a:p>
          <a:p>
            <a:pPr marL="285750" indent="-285750">
              <a:buFont typeface="Arial" panose="020B0604020202020204" pitchFamily="34" charset="0"/>
              <a:buChar char="•"/>
            </a:pPr>
            <a:r>
              <a:rPr lang="en-US" dirty="0"/>
              <a:t>“Walk the Talk”</a:t>
            </a:r>
            <a:endParaRPr lang="en-US" sz="1200" dirty="0"/>
          </a:p>
          <a:p>
            <a:pPr marL="285750" indent="-285750">
              <a:buFont typeface="Arial" panose="020B0604020202020204" pitchFamily="34" charset="0"/>
              <a:buChar char="•"/>
            </a:pPr>
            <a:r>
              <a:rPr lang="en-US" sz="1200" dirty="0"/>
              <a:t>Be confidential</a:t>
            </a:r>
          </a:p>
          <a:p>
            <a:pPr marL="285750" indent="-285750">
              <a:buFont typeface="Arial" panose="020B0604020202020204" pitchFamily="34" charset="0"/>
              <a:buChar char="•"/>
            </a:pPr>
            <a:r>
              <a:rPr lang="en-US" sz="1200" dirty="0"/>
              <a:t>Provide resources</a:t>
            </a:r>
          </a:p>
          <a:p>
            <a:pPr marL="285750" indent="-285750">
              <a:buFont typeface="Arial" panose="020B0604020202020204" pitchFamily="34" charset="0"/>
              <a:buChar char="•"/>
            </a:pPr>
            <a:r>
              <a:rPr lang="en-US" sz="1200" dirty="0"/>
              <a:t>Always follow up</a:t>
            </a:r>
          </a:p>
          <a:p>
            <a:pPr marL="171450" indent="-171450">
              <a:buFont typeface="Arial" panose="020B0604020202020204" pitchFamily="34" charset="0"/>
              <a:buChar char="•"/>
            </a:pPr>
            <a:r>
              <a:rPr lang="en-US" dirty="0"/>
              <a:t>Giving &amp; Receiving Feedback</a:t>
            </a:r>
          </a:p>
          <a:p>
            <a:r>
              <a:rPr lang="en-US" dirty="0"/>
              <a:t>        - Positive &amp; Constructive</a:t>
            </a:r>
          </a:p>
          <a:p>
            <a:pPr marL="171450" indent="-171450">
              <a:buFont typeface="Arial" panose="020B0604020202020204" pitchFamily="34" charset="0"/>
              <a:buChar char="•"/>
            </a:pPr>
            <a:r>
              <a:rPr lang="en-US" dirty="0"/>
              <a:t>Always follow-up</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001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Four Types of Coaching Scenarios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Behavior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Performance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Development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Situational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979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Behavior Coaching</a:t>
            </a:r>
          </a:p>
          <a:p>
            <a:pPr lvl="0"/>
            <a:r>
              <a:rPr lang="en-US" sz="1200" kern="1200" dirty="0">
                <a:solidFill>
                  <a:schemeClr val="tx1"/>
                </a:solidFill>
                <a:effectLst/>
                <a:latin typeface="+mn-lt"/>
                <a:ea typeface="+mn-ea"/>
                <a:cs typeface="+mn-cs"/>
              </a:rPr>
              <a:t>Consistently late</a:t>
            </a:r>
          </a:p>
          <a:p>
            <a:pPr lvl="0"/>
            <a:r>
              <a:rPr lang="en-US" sz="1200" kern="1200" dirty="0">
                <a:solidFill>
                  <a:schemeClr val="tx1"/>
                </a:solidFill>
                <a:effectLst/>
                <a:latin typeface="+mn-lt"/>
                <a:ea typeface="+mn-ea"/>
                <a:cs typeface="+mn-cs"/>
              </a:rPr>
              <a:t>Missed Deadlines</a:t>
            </a:r>
          </a:p>
          <a:p>
            <a:pPr lvl="0"/>
            <a:r>
              <a:rPr lang="en-US" sz="1200" kern="1200" dirty="0">
                <a:solidFill>
                  <a:schemeClr val="tx1"/>
                </a:solidFill>
                <a:effectLst/>
                <a:latin typeface="+mn-lt"/>
                <a:ea typeface="+mn-ea"/>
                <a:cs typeface="+mn-cs"/>
              </a:rPr>
              <a:t>Easily distracted</a:t>
            </a:r>
          </a:p>
          <a:p>
            <a:pPr lvl="0"/>
            <a:r>
              <a:rPr lang="en-US" sz="1200" kern="1200" dirty="0">
                <a:solidFill>
                  <a:schemeClr val="tx1"/>
                </a:solidFill>
                <a:effectLst/>
                <a:latin typeface="+mn-lt"/>
                <a:ea typeface="+mn-ea"/>
                <a:cs typeface="+mn-cs"/>
              </a:rPr>
              <a:t>Uniform – </a:t>
            </a:r>
            <a:r>
              <a:rPr lang="en-US" sz="1200" i="1" kern="1200" dirty="0">
                <a:solidFill>
                  <a:schemeClr val="tx1"/>
                </a:solidFill>
                <a:effectLst/>
                <a:latin typeface="+mn-lt"/>
                <a:ea typeface="+mn-ea"/>
                <a:cs typeface="+mn-cs"/>
              </a:rPr>
              <a:t>not wearing uniform therefore not setting a good example to others</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would like to talk with you about…..?”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has been brought to my attention that….?”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98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Performance Coaching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 performer who is highly motivated – </a:t>
            </a:r>
            <a:r>
              <a:rPr lang="en-US" sz="1200" i="1" kern="1200" dirty="0">
                <a:solidFill>
                  <a:schemeClr val="tx1"/>
                </a:solidFill>
                <a:effectLst/>
                <a:latin typeface="+mn-lt"/>
                <a:ea typeface="+mn-ea"/>
                <a:cs typeface="+mn-cs"/>
              </a:rPr>
              <a:t>highly motivated but sometimes at the risk of distancing other leaders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Ascending performer – </a:t>
            </a:r>
            <a:r>
              <a:rPr lang="en-US" sz="1200" i="1" kern="1200" dirty="0">
                <a:solidFill>
                  <a:schemeClr val="tx1"/>
                </a:solidFill>
                <a:effectLst/>
                <a:latin typeface="+mn-lt"/>
                <a:ea typeface="+mn-ea"/>
                <a:cs typeface="+mn-cs"/>
              </a:rPr>
              <a:t>was a high performer but now is lacking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Inconsistent or under performer – </a:t>
            </a:r>
            <a:r>
              <a:rPr lang="en-US" sz="1200" i="1" kern="1200" dirty="0">
                <a:solidFill>
                  <a:schemeClr val="tx1"/>
                </a:solidFill>
                <a:effectLst/>
                <a:latin typeface="+mn-lt"/>
                <a:ea typeface="+mn-ea"/>
                <a:cs typeface="+mn-cs"/>
              </a:rPr>
              <a:t>up and down performance and starting to affect unit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Someone who is no longer successful – </a:t>
            </a:r>
            <a:r>
              <a:rPr lang="en-US" sz="1200" i="1" kern="1200" dirty="0">
                <a:solidFill>
                  <a:schemeClr val="tx1"/>
                </a:solidFill>
                <a:effectLst/>
                <a:latin typeface="+mn-lt"/>
                <a:ea typeface="+mn-ea"/>
                <a:cs typeface="+mn-cs"/>
              </a:rPr>
              <a:t>is no longer performing well as a leader in the unit and is affecting the other leaders and youth</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“Something is going on with your performance (</a:t>
            </a:r>
            <a:r>
              <a:rPr lang="en-US" sz="1200" i="1" kern="1200" dirty="0" err="1">
                <a:solidFill>
                  <a:schemeClr val="tx1"/>
                </a:solidFill>
                <a:effectLst/>
                <a:latin typeface="+mn-lt"/>
                <a:ea typeface="+mn-ea"/>
                <a:cs typeface="+mn-cs"/>
              </a:rPr>
              <a:t>ie</a:t>
            </a:r>
            <a:r>
              <a:rPr lang="en-US" sz="1200" i="1" kern="1200" dirty="0">
                <a:solidFill>
                  <a:schemeClr val="tx1"/>
                </a:solidFill>
                <a:effectLst/>
                <a:latin typeface="+mn-lt"/>
                <a:ea typeface="+mn-ea"/>
                <a:cs typeface="+mn-cs"/>
              </a:rPr>
              <a:t>: cubmaster, scoutmaster, committee chair, other leader) that I do not understand and I am hoping we can talk about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095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Development</a:t>
            </a:r>
            <a:r>
              <a:rPr lang="en-US" sz="1200" i="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Coaching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unit and or leader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Through change in leadership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Evaluating skill ability – leadership might need changing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Unit growth or possibly a Chartered Partner change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are your personal goals in Scouting?”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 would you like to be doing in 3 to 5 years?”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27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58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Situational Coaching </a:t>
            </a:r>
            <a:r>
              <a:rPr lang="en-US" sz="1200" kern="1200" dirty="0">
                <a:solidFill>
                  <a:schemeClr val="tx1"/>
                </a:solidFill>
                <a:effectLst/>
                <a:latin typeface="+mn-lt"/>
                <a:ea typeface="+mn-ea"/>
                <a:cs typeface="+mn-cs"/>
              </a:rPr>
              <a:t>(Replicate casual conversation like walking around building)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Impromptu – happens at any time. Reinforces. Redirects.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Focuses on timely, more reactive needs, questions, objectives, or challenges.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Typically shorter conversations.  Schedule additional time if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Happens in practically every conversation.</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just wanted to visit with you about how things are going. Is now a good time or would tomorrow be better?”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“Well done on achieving your JTE goal by _____(date).  I wanted to get more details about how the year went, where your unit challenges were and what you would do differently next year.  When would be a good time to visit?”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896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Divide group into teams and role play scenarios (print from course materials). Each team will have a coach, </a:t>
            </a:r>
            <a:r>
              <a:rPr lang="en-US" sz="1200" b="1" kern="1200" dirty="0" err="1">
                <a:solidFill>
                  <a:schemeClr val="tx1"/>
                </a:solidFill>
                <a:effectLst/>
                <a:latin typeface="+mn-lt"/>
                <a:ea typeface="+mn-ea"/>
                <a:cs typeface="+mn-cs"/>
              </a:rPr>
              <a:t>coachee</a:t>
            </a:r>
            <a:r>
              <a:rPr lang="en-US" sz="1200" b="1" kern="1200" dirty="0">
                <a:solidFill>
                  <a:schemeClr val="tx1"/>
                </a:solidFill>
                <a:effectLst/>
                <a:latin typeface="+mn-lt"/>
                <a:ea typeface="+mn-ea"/>
                <a:cs typeface="+mn-cs"/>
              </a:rPr>
              <a:t> and observer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Have them complete their observations on the coaching feedback form and the debrief with the whole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Hand out the C.O.A.C.H. Mindset Preparation Tool as a resource.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429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833B1-2A20-4C4C-BE33-B00584E23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44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for their thoughts</a:t>
            </a:r>
          </a:p>
          <a:p>
            <a:endParaRPr lang="en-US" dirty="0"/>
          </a:p>
          <a:p>
            <a:r>
              <a:rPr lang="en-US" dirty="0"/>
              <a:t>What is a Mentor?</a:t>
            </a:r>
          </a:p>
          <a:p>
            <a:r>
              <a:rPr lang="en-US" dirty="0"/>
              <a:t>Have you had a mentor?</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177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for their thoughts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624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description states – coaching is the process of facilitating the performance, learning, and development of another person.</a:t>
            </a:r>
          </a:p>
          <a:p>
            <a:pPr lvl="1"/>
            <a:r>
              <a:rPr lang="en-US" dirty="0"/>
              <a:t>Directing and aligning the members of a team to achieve a goal</a:t>
            </a:r>
          </a:p>
          <a:p>
            <a:pPr lvl="1"/>
            <a:r>
              <a:rPr lang="en-US" dirty="0"/>
              <a:t>Therefore, the coach is also responsible for the development of the team members.</a:t>
            </a:r>
          </a:p>
          <a:p>
            <a:r>
              <a:rPr lang="en-US" dirty="0"/>
              <a:t>Coaching is different from mentoring because the mentoring process is led by the learner and is less skills-based.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099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how coaching and mentoring intersect, but that mentoring is a long term situation, while coaching is short lived.</a:t>
            </a:r>
          </a:p>
          <a:p>
            <a:endParaRPr lang="en-US" dirty="0"/>
          </a:p>
          <a:p>
            <a:r>
              <a:rPr lang="en-US" dirty="0"/>
              <a:t>Notice the competencies for each.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515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Identified by the willingness and capability of both parties to ask questions, challenge assumptions, and disagree.</a:t>
            </a:r>
          </a:p>
          <a:p>
            <a:pPr marL="171450" indent="-171450">
              <a:buFont typeface="Arial" panose="020B0604020202020204" pitchFamily="34" charset="0"/>
              <a:buChar char="•"/>
            </a:pPr>
            <a:r>
              <a:rPr lang="en-US" dirty="0"/>
              <a:t>The Mentor is less likely to have a direct-line relationship with the mentee, which is desirable.</a:t>
            </a:r>
          </a:p>
          <a:p>
            <a:pPr marL="171450" indent="-171450">
              <a:buFont typeface="Arial" panose="020B0604020202020204" pitchFamily="34" charset="0"/>
              <a:buChar char="•"/>
            </a:pPr>
            <a:r>
              <a:rPr lang="en-US" dirty="0"/>
              <a:t>Mentoring is rarely a critical part of an individual’s role, but rather an extra element that rewards the mentor with fresh thinking as well as the opportunity to transfer knowledge and experience (wisdom) to a new generation.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93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046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834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Pearl Buck quote   I don’t wait for moods.  You accomplish nothing if you do that.  Your mind must know it has got to get down to earth.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1524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class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74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nature of the mentoring relationship is dynamic, in the sense that it:</a:t>
            </a:r>
          </a:p>
          <a:p>
            <a:pPr lvl="1"/>
            <a:r>
              <a:rPr lang="en-US" dirty="0"/>
              <a:t>Will be different according to the circumstances, purpose, and personalities involved</a:t>
            </a:r>
          </a:p>
          <a:p>
            <a:pPr lvl="1"/>
            <a:r>
              <a:rPr lang="en-US" dirty="0"/>
              <a:t>Evolves over time</a:t>
            </a:r>
          </a:p>
          <a:p>
            <a:pPr lvl="1"/>
            <a:r>
              <a:rPr lang="en-US" dirty="0"/>
              <a:t>May take and adjust its shape along a spectrum defined by two very different philosophies or models of mentoring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534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
            </a:r>
            <a:r>
              <a:rPr lang="en-US" dirty="0"/>
              <a:t>indset: Instills attitudes, “social intelligence”, and values embraced by Scouting</a:t>
            </a:r>
          </a:p>
          <a:p>
            <a:r>
              <a:rPr lang="en-US" b="1" dirty="0"/>
              <a:t>E</a:t>
            </a:r>
            <a:r>
              <a:rPr lang="en-US" dirty="0"/>
              <a:t>nvironment: Help a mentored person develop and understanding of the unit environment and “culture” and the practicalities of life in the unit.</a:t>
            </a:r>
          </a:p>
          <a:p>
            <a:r>
              <a:rPr lang="en-US" b="1" dirty="0"/>
              <a:t>N</a:t>
            </a:r>
            <a:r>
              <a:rPr lang="en-US" dirty="0"/>
              <a:t>etwork: Help connect a mentored person to others who might be able to help them by making introductions or providing recommendations.</a:t>
            </a:r>
          </a:p>
          <a:p>
            <a:r>
              <a:rPr lang="en-US" b="1" dirty="0"/>
              <a:t>T</a:t>
            </a:r>
            <a:r>
              <a:rPr lang="en-US" dirty="0"/>
              <a:t>rust: Provide trusted, confidential counsel and a broader perspective on Scouting and personal issues.</a:t>
            </a:r>
          </a:p>
          <a:p>
            <a:r>
              <a:rPr lang="en-US" b="1" dirty="0"/>
              <a:t>O</a:t>
            </a:r>
            <a:r>
              <a:rPr lang="en-US" dirty="0"/>
              <a:t>pen: Be open for advice, support, and/or guidance on subjects that a young person may find difficult </a:t>
            </a:r>
            <a:r>
              <a:rPr lang="en-US" dirty="0" err="1"/>
              <a:t>ot</a:t>
            </a:r>
            <a:r>
              <a:rPr lang="en-US" dirty="0"/>
              <a:t> discuss with other leaders or peers</a:t>
            </a:r>
          </a:p>
          <a:p>
            <a:r>
              <a:rPr lang="en-US" b="1" dirty="0"/>
              <a:t>R</a:t>
            </a:r>
            <a:r>
              <a:rPr lang="en-US" dirty="0"/>
              <a:t>etention: Aid in retention of the mentored individuals in our program.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945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safe nonthreatening environment in which a person can ask difficult or sensitive questions</a:t>
            </a:r>
          </a:p>
          <a:p>
            <a:r>
              <a:rPr lang="en-US" dirty="0"/>
              <a:t>Keep confidences</a:t>
            </a:r>
          </a:p>
          <a:p>
            <a:r>
              <a:rPr lang="en-US" dirty="0"/>
              <a:t>Build trust early</a:t>
            </a:r>
          </a:p>
          <a:p>
            <a:r>
              <a:rPr lang="en-US" dirty="0"/>
              <a:t>Be a good listener</a:t>
            </a:r>
          </a:p>
          <a:p>
            <a:r>
              <a:rPr lang="en-US" dirty="0"/>
              <a:t>Share personal experiences that address the issues the mentored person is facing</a:t>
            </a:r>
          </a:p>
          <a:p>
            <a:r>
              <a:rPr lang="en-US" dirty="0"/>
              <a:t>Ask Questions to lead the person to discovering answers and solutions on their own – Use the 7 Essential Questions </a:t>
            </a:r>
          </a:p>
          <a:p>
            <a:r>
              <a:rPr lang="en-US" dirty="0"/>
              <a:t>Compliment the person on good answers and decisions to problems and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777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mentoring relationship being dynamic and therefore creating a great deal of variation in how individuals approach their roles; however, there are certain factors that will effect the quality of the relationship.</a:t>
            </a:r>
          </a:p>
          <a:p>
            <a:r>
              <a:rPr lang="en-US" b="1" dirty="0"/>
              <a:t>Goal clarity</a:t>
            </a:r>
            <a:r>
              <a:rPr lang="en-US" dirty="0"/>
              <a:t>—There needs to be a sense of purpose to the relationship.</a:t>
            </a:r>
          </a:p>
          <a:p>
            <a:endParaRPr lang="en-US" b="1" dirty="0"/>
          </a:p>
          <a:p>
            <a:r>
              <a:rPr lang="en-US" b="1" dirty="0"/>
              <a:t>The ability to create and manage rapport</a:t>
            </a:r>
            <a:r>
              <a:rPr lang="en-US" dirty="0"/>
              <a:t>—It is important that there is an alignment of core values between the mentor and mentee, both in terms of initial attraction or liking and in sustaining the relationship over time. However, partnering individuals with too many similarities can cause problems. The rapport-building process encompasses the skills of accepting and valuing difference as a fundamental learning resource.</a:t>
            </a:r>
          </a:p>
          <a:p>
            <a:endParaRPr lang="en-US" b="1" dirty="0"/>
          </a:p>
          <a:p>
            <a:r>
              <a:rPr lang="en-US" b="1" dirty="0"/>
              <a:t>Understanding of the role and its boundaries</a:t>
            </a:r>
            <a:r>
              <a:rPr lang="en-US" dirty="0"/>
              <a:t>—Clarity must be maintained that the mentor will not assume a directive or managerial role.</a:t>
            </a:r>
          </a:p>
          <a:p>
            <a:endParaRPr lang="en-US" b="1" dirty="0"/>
          </a:p>
          <a:p>
            <a:r>
              <a:rPr lang="en-US" b="1" dirty="0"/>
              <a:t>Voluntarism</a:t>
            </a:r>
            <a:r>
              <a:rPr lang="en-US" dirty="0"/>
              <a:t>—Both participants have to want to be part of the relationship.</a:t>
            </a:r>
          </a:p>
          <a:p>
            <a:endParaRPr lang="en-US" b="1" dirty="0"/>
          </a:p>
          <a:p>
            <a:r>
              <a:rPr lang="en-US" b="1" dirty="0"/>
              <a:t>Basic competencies on the part of the mentor and mentee</a:t>
            </a:r>
            <a:r>
              <a:rPr lang="en-US" dirty="0"/>
              <a:t>—Both parties must bring some skills and attributes to the table. The aim should be to improve these skills over</a:t>
            </a:r>
          </a:p>
          <a:p>
            <a:r>
              <a:rPr lang="en-US" dirty="0"/>
              <a:t>time through the learning dialogue.</a:t>
            </a:r>
          </a:p>
          <a:p>
            <a:endParaRPr lang="en-US" b="1" dirty="0"/>
          </a:p>
          <a:p>
            <a:r>
              <a:rPr lang="en-US" b="1" dirty="0"/>
              <a:t>Proactive behaviors by mentee and developmental behaviors by the mentor</a:t>
            </a:r>
            <a:r>
              <a:rPr lang="en-US" dirty="0"/>
              <a:t>—The mentee needs to take the initiative and the mentor must not be directive.</a:t>
            </a:r>
          </a:p>
          <a:p>
            <a:endParaRPr lang="en-US" b="1" dirty="0"/>
          </a:p>
          <a:p>
            <a:r>
              <a:rPr lang="en-US" b="1" dirty="0"/>
              <a:t>Measurement and review</a:t>
            </a:r>
            <a:r>
              <a:rPr lang="en-US" dirty="0"/>
              <a:t>—The mentor and mentee need to take time to review the relationship. Having a regular open dialog that focuses on how to improve the</a:t>
            </a:r>
          </a:p>
          <a:p>
            <a:r>
              <a:rPr lang="en-US" dirty="0"/>
              <a:t>relationship is a key factor. Assess how to make the relationship more valuable and reaffirm the commitment.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7032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Phase 1: Building rapport—The mentor and the mentee are exploring if they can work together. They are determining the alignment of values, establishing a mutual respect, agreeing on the purpose of their relationship, and establishing the roles and expectations.</a:t>
            </a:r>
          </a:p>
          <a:p>
            <a:endParaRPr lang="en-US" dirty="0"/>
          </a:p>
          <a:p>
            <a:r>
              <a:rPr lang="en-US" dirty="0"/>
              <a:t>Phase 2: Setting direction—This phase is all about goal setting. Whereas in phase 1, they were establishing a sense of purpose, here they are determining what each of them should achieve through this relationship.</a:t>
            </a:r>
          </a:p>
          <a:p>
            <a:endParaRPr lang="en-US" dirty="0"/>
          </a:p>
          <a:p>
            <a:r>
              <a:rPr lang="en-US" dirty="0"/>
              <a:t>Phase 3: Progression—This phase is longest of the five. Here the both the mentor and mentee become more comfortable about challenging each other’s perceptions, and they explore issues more deeply and experience mutual learning. Also, the mentee takes an increasing lead in managing the relationship and the mentoring process itself.</a:t>
            </a:r>
          </a:p>
          <a:p>
            <a:endParaRPr lang="en-US" dirty="0"/>
          </a:p>
          <a:p>
            <a:r>
              <a:rPr lang="en-US" dirty="0"/>
              <a:t>Phase 4: Winding up—This occurs when the mentee has achieved a large amount of his or her goals. The mentee begins to plan how to continue the journey on his or her own. This helps avoid unhealthy dependency on either individual’s part. Winding up by celebrating the accomplishments is much better than winding down/drifting apart.</a:t>
            </a:r>
          </a:p>
          <a:p>
            <a:endParaRPr lang="en-US" dirty="0"/>
          </a:p>
          <a:p>
            <a:r>
              <a:rPr lang="en-US" dirty="0"/>
              <a:t>Phase 5: Moving on—This is about changing the relationship, often into a friendship where both parties can utilize each other as an ad hoc sounding board.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162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046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Reaffirmation </a:t>
            </a:r>
            <a:r>
              <a:rPr lang="en-US" dirty="0"/>
              <a:t>– The mentor and the mentee spend time to reestablish connectedness using more than just normal social niceties.  In a good relationship, there will be a mutual recognition of emotional states and levels of trust.</a:t>
            </a:r>
          </a:p>
          <a:p>
            <a:endParaRPr lang="en-US" dirty="0"/>
          </a:p>
          <a:p>
            <a:r>
              <a:rPr lang="en-US" b="1" dirty="0"/>
              <a:t>Identifying the issue </a:t>
            </a:r>
            <a:r>
              <a:rPr lang="en-US" dirty="0"/>
              <a:t>– This is when the issue to be discusses is articulated as well as the mentee’s desired outcome is identified.  We can use the 7 Essential Questions that we introduced in the Coaching conversation,  to get at the heart of the issue</a:t>
            </a:r>
          </a:p>
          <a:p>
            <a:endParaRPr lang="en-US" dirty="0"/>
          </a:p>
          <a:p>
            <a:r>
              <a:rPr lang="en-US" b="1" dirty="0"/>
              <a:t>Building mutual understanding </a:t>
            </a:r>
            <a:r>
              <a:rPr lang="en-US" dirty="0"/>
              <a:t>– The mentor encourages the mentee to explore the issue in depth, by asking questions that stimulate insight, The 7 Essential Questions.  The purpose of the questions is for both of them to understand the situation and all of the elements involved more clearly.  The mentor wants to avoid offering solutions or analogies to his or her own experience.  When the conversation come to a natural end, the mentor should summarize and check to see if a mutual understanding has been achieved.</a:t>
            </a:r>
          </a:p>
          <a:p>
            <a:endParaRPr lang="en-US" dirty="0"/>
          </a:p>
          <a:p>
            <a:r>
              <a:rPr lang="en-US" b="1" dirty="0"/>
              <a:t>Exploring alternative solutions </a:t>
            </a:r>
            <a:r>
              <a:rPr lang="en-US" dirty="0"/>
              <a:t>– This is when both the mentor and the mentee allow themselves to be as creative as possible, looking for ways to move forward.  The goal is to build a range of solutions from which the mentee will eventually choose to take away for reflection.  Using the 7 Essential Questions will lead to some alternatives.</a:t>
            </a:r>
          </a:p>
          <a:p>
            <a:endParaRPr lang="en-US" b="1" dirty="0"/>
          </a:p>
          <a:p>
            <a:r>
              <a:rPr lang="en-US" b="1" dirty="0"/>
              <a:t>Final check </a:t>
            </a:r>
            <a:r>
              <a:rPr lang="en-US" dirty="0"/>
              <a:t>– The mentor encourages the mentee to review what he or she is going to do and why, and what the mentee has learned about both the situation in question and themselves.  This allows for a mutual understanding and places the responsibility for what happens next on the mentee.</a:t>
            </a:r>
          </a:p>
          <a:p>
            <a:endParaRPr lang="en-US" dirty="0"/>
          </a:p>
          <a:p>
            <a:r>
              <a:rPr lang="en-US" dirty="0"/>
              <a:t>Between sessions, the mentee should be reflecting on what has been discussed so that they can see if what they have learned relates to other issues.</a:t>
            </a:r>
          </a:p>
          <a:p>
            <a:endParaRPr lang="en-US" dirty="0"/>
          </a:p>
          <a:p>
            <a:r>
              <a:rPr lang="en-US" dirty="0"/>
              <a:t>The mentor should also reflect upon his or her role in the relationship so that the relationship’s progress can be measures.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120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SEVEN ESSENTIAL QUESTIONS – We can use the same tool we used in Coaching to get at the heart of the mentee-mentor task(s).</a:t>
            </a:r>
          </a:p>
          <a:p>
            <a:pPr rtl="0"/>
            <a:r>
              <a:rPr lang="en-US" sz="1200" b="0" i="0" u="none" strike="noStrike" kern="1200" dirty="0">
                <a:solidFill>
                  <a:schemeClr val="tx1"/>
                </a:solidFill>
                <a:effectLst/>
                <a:latin typeface="+mn-lt"/>
                <a:ea typeface="+mn-ea"/>
                <a:cs typeface="+mn-cs"/>
              </a:rPr>
              <a:t>1. The Kickstart Question - </a:t>
            </a:r>
            <a:r>
              <a:rPr lang="en-US" sz="1200" b="0" i="1" u="none" strike="noStrike" kern="1200" dirty="0">
                <a:solidFill>
                  <a:schemeClr val="tx1"/>
                </a:solidFill>
                <a:effectLst/>
                <a:latin typeface="+mn-lt"/>
                <a:ea typeface="+mn-ea"/>
                <a:cs typeface="+mn-cs"/>
              </a:rPr>
              <a:t>What’s on your mind?</a:t>
            </a:r>
          </a:p>
          <a:p>
            <a:pPr rtl="0"/>
            <a:r>
              <a:rPr lang="en-US" sz="1200" b="0" i="0" u="none" strike="noStrike" kern="1200" dirty="0">
                <a:solidFill>
                  <a:schemeClr val="tx1"/>
                </a:solidFill>
                <a:effectLst/>
                <a:latin typeface="+mn-lt"/>
                <a:ea typeface="+mn-ea"/>
                <a:cs typeface="+mn-cs"/>
              </a:rPr>
              <a:t>2. The AWE Question  - </a:t>
            </a:r>
            <a:r>
              <a:rPr lang="en-US" sz="1200" b="0" i="1" u="none" strike="noStrike" kern="1200" dirty="0">
                <a:solidFill>
                  <a:schemeClr val="tx1"/>
                </a:solidFill>
                <a:effectLst/>
                <a:latin typeface="+mn-lt"/>
                <a:ea typeface="+mn-ea"/>
                <a:cs typeface="+mn-cs"/>
              </a:rPr>
              <a:t>And what else?</a:t>
            </a:r>
          </a:p>
          <a:p>
            <a:pPr rtl="0"/>
            <a:r>
              <a:rPr lang="en-US" sz="1200" b="0" i="0" u="none" strike="noStrike" kern="1200" dirty="0">
                <a:solidFill>
                  <a:schemeClr val="tx1"/>
                </a:solidFill>
                <a:effectLst/>
                <a:latin typeface="+mn-lt"/>
                <a:ea typeface="+mn-ea"/>
                <a:cs typeface="+mn-cs"/>
              </a:rPr>
              <a:t>3. The Focus Question - </a:t>
            </a:r>
            <a:r>
              <a:rPr lang="en-US" sz="1200" b="0" i="1" u="none" strike="noStrike" kern="1200" dirty="0">
                <a:solidFill>
                  <a:schemeClr val="tx1"/>
                </a:solidFill>
                <a:effectLst/>
                <a:latin typeface="+mn-lt"/>
                <a:ea typeface="+mn-ea"/>
                <a:cs typeface="+mn-cs"/>
              </a:rPr>
              <a:t>What’s the real challenge here for you?</a:t>
            </a:r>
          </a:p>
          <a:p>
            <a:pPr rtl="0"/>
            <a:r>
              <a:rPr lang="en-US" sz="1200" b="0" i="0" u="none" strike="noStrike" kern="1200" dirty="0">
                <a:solidFill>
                  <a:schemeClr val="tx1"/>
                </a:solidFill>
                <a:effectLst/>
                <a:latin typeface="+mn-lt"/>
                <a:ea typeface="+mn-ea"/>
                <a:cs typeface="+mn-cs"/>
              </a:rPr>
              <a:t>4. The Foundation - Question </a:t>
            </a:r>
            <a:r>
              <a:rPr lang="en-US" sz="1200" b="0" i="1" u="none" strike="noStrike" kern="1200" dirty="0">
                <a:solidFill>
                  <a:schemeClr val="tx1"/>
                </a:solidFill>
                <a:effectLst/>
                <a:latin typeface="+mn-lt"/>
                <a:ea typeface="+mn-ea"/>
                <a:cs typeface="+mn-cs"/>
              </a:rPr>
              <a:t>What do you want?</a:t>
            </a:r>
          </a:p>
          <a:p>
            <a:pPr rtl="0"/>
            <a:r>
              <a:rPr lang="en-US" sz="1200" b="0" i="0" u="none" strike="noStrike" kern="1200" dirty="0">
                <a:solidFill>
                  <a:schemeClr val="tx1"/>
                </a:solidFill>
                <a:effectLst/>
                <a:latin typeface="+mn-lt"/>
                <a:ea typeface="+mn-ea"/>
                <a:cs typeface="+mn-cs"/>
              </a:rPr>
              <a:t>5. The Lazy Question - </a:t>
            </a:r>
            <a:r>
              <a:rPr lang="en-US" sz="1200" b="0" i="1" u="none" strike="noStrike" kern="1200" dirty="0">
                <a:solidFill>
                  <a:schemeClr val="tx1"/>
                </a:solidFill>
                <a:effectLst/>
                <a:latin typeface="+mn-lt"/>
                <a:ea typeface="+mn-ea"/>
                <a:cs typeface="+mn-cs"/>
              </a:rPr>
              <a:t>How can I help?</a:t>
            </a:r>
          </a:p>
          <a:p>
            <a:pPr rtl="0"/>
            <a:r>
              <a:rPr lang="en-US" sz="1200" b="0" i="0" u="none" strike="noStrike" kern="1200" dirty="0">
                <a:solidFill>
                  <a:schemeClr val="tx1"/>
                </a:solidFill>
                <a:effectLst/>
                <a:latin typeface="+mn-lt"/>
                <a:ea typeface="+mn-ea"/>
                <a:cs typeface="+mn-cs"/>
              </a:rPr>
              <a:t>6. The Strategic Question - </a:t>
            </a:r>
            <a:r>
              <a:rPr lang="en-US" sz="1200" b="0" i="1" u="none" strike="noStrike" kern="1200" dirty="0">
                <a:solidFill>
                  <a:schemeClr val="tx1"/>
                </a:solidFill>
                <a:effectLst/>
                <a:latin typeface="+mn-lt"/>
                <a:ea typeface="+mn-ea"/>
                <a:cs typeface="+mn-cs"/>
              </a:rPr>
              <a:t>If you’re saying Yes to this, what are you saying No to?</a:t>
            </a:r>
          </a:p>
          <a:p>
            <a:pPr rtl="0"/>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 The Learning Question - </a:t>
            </a:r>
            <a:r>
              <a:rPr lang="en-US" sz="1200" b="0" i="1" u="none" strike="noStrike" kern="1200" dirty="0">
                <a:solidFill>
                  <a:schemeClr val="tx1"/>
                </a:solidFill>
                <a:effectLst/>
                <a:latin typeface="+mn-lt"/>
                <a:ea typeface="+mn-ea"/>
                <a:cs typeface="+mn-cs"/>
              </a:rPr>
              <a:t>What was most useful for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967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0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for their thoughts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434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D64F93-FA88-4D9F-B33C-165D4E05F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910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833B1-2A20-4C4C-BE33-B00584E233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67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08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94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Coaching and Developing Others</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Providing feedback, instruction, and development guidance to help others excel in their current or future job responsibilities; planning and supporting the development of individual skills and abilities.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Actions:</a:t>
            </a:r>
          </a:p>
          <a:p>
            <a:pPr lvl="0"/>
            <a:r>
              <a:rPr lang="en-US" sz="1200" b="1" kern="1200" dirty="0">
                <a:solidFill>
                  <a:schemeClr val="tx1"/>
                </a:solidFill>
                <a:effectLst/>
                <a:latin typeface="+mn-lt"/>
                <a:ea typeface="+mn-ea"/>
                <a:cs typeface="+mn-cs"/>
              </a:rPr>
              <a:t>Clarifies performance</a:t>
            </a:r>
            <a:r>
              <a:rPr lang="en-US" sz="1200" kern="1200" dirty="0">
                <a:solidFill>
                  <a:schemeClr val="tx1"/>
                </a:solidFill>
                <a:effectLst/>
                <a:latin typeface="+mn-lt"/>
                <a:ea typeface="+mn-ea"/>
                <a:cs typeface="+mn-cs"/>
              </a:rPr>
              <a:t> – Seeks information and opinions about an individual’s current performance as well as long-term development needs.</a:t>
            </a:r>
          </a:p>
          <a:p>
            <a:pPr lvl="0"/>
            <a:r>
              <a:rPr lang="en-US" sz="1200" b="1" kern="1200" dirty="0">
                <a:solidFill>
                  <a:schemeClr val="tx1"/>
                </a:solidFill>
                <a:effectLst/>
                <a:latin typeface="+mn-lt"/>
                <a:ea typeface="+mn-ea"/>
                <a:cs typeface="+mn-cs"/>
              </a:rPr>
              <a:t>Provides timely feedback</a:t>
            </a:r>
            <a:r>
              <a:rPr lang="en-US" sz="1200" kern="1200" dirty="0">
                <a:solidFill>
                  <a:schemeClr val="tx1"/>
                </a:solidFill>
                <a:effectLst/>
                <a:latin typeface="+mn-lt"/>
                <a:ea typeface="+mn-ea"/>
                <a:cs typeface="+mn-cs"/>
              </a:rPr>
              <a:t> – Gives timely, specific and appropriate feedback about performance, development needs, and development progress; reinforces efforts and progress.</a:t>
            </a:r>
          </a:p>
          <a:p>
            <a:pPr lvl="0"/>
            <a:r>
              <a:rPr lang="en-US" sz="1200" b="1" kern="1200" dirty="0">
                <a:solidFill>
                  <a:schemeClr val="tx1"/>
                </a:solidFill>
                <a:effectLst/>
                <a:latin typeface="+mn-lt"/>
                <a:ea typeface="+mn-ea"/>
                <a:cs typeface="+mn-cs"/>
              </a:rPr>
              <a:t>Conveys performance expectations and implications</a:t>
            </a:r>
            <a:r>
              <a:rPr lang="en-US" sz="1200" kern="1200" dirty="0">
                <a:solidFill>
                  <a:schemeClr val="tx1"/>
                </a:solidFill>
                <a:effectLst/>
                <a:latin typeface="+mn-lt"/>
                <a:ea typeface="+mn-ea"/>
                <a:cs typeface="+mn-cs"/>
              </a:rPr>
              <a:t>—Communicates high expectations; links performance improvement and skill development to important personal and scouting goals; checks for understanding of and commitment to performance and development goals as well as follow-up activities. </a:t>
            </a:r>
          </a:p>
          <a:p>
            <a:pPr lvl="0"/>
            <a:r>
              <a:rPr lang="en-US" sz="1200" b="1" kern="1200" dirty="0">
                <a:solidFill>
                  <a:schemeClr val="tx1"/>
                </a:solidFill>
                <a:effectLst/>
                <a:latin typeface="+mn-lt"/>
                <a:ea typeface="+mn-ea"/>
                <a:cs typeface="+mn-cs"/>
              </a:rPr>
              <a:t>Evaluates skill gaps</a:t>
            </a:r>
            <a:r>
              <a:rPr lang="en-US" sz="1200" kern="1200" dirty="0">
                <a:solidFill>
                  <a:schemeClr val="tx1"/>
                </a:solidFill>
                <a:effectLst/>
                <a:latin typeface="+mn-lt"/>
                <a:ea typeface="+mn-ea"/>
                <a:cs typeface="+mn-cs"/>
              </a:rPr>
              <a:t>—Diagnoses gaps in knowledge, experience, skills, and behaviors that underlie current and future performance; continually modifies evaluation based on new information.</a:t>
            </a:r>
          </a:p>
          <a:p>
            <a:pPr lvl="0"/>
            <a:r>
              <a:rPr lang="en-US" sz="1200" b="1" kern="1200" dirty="0">
                <a:solidFill>
                  <a:schemeClr val="tx1"/>
                </a:solidFill>
                <a:effectLst/>
                <a:latin typeface="+mn-lt"/>
                <a:ea typeface="+mn-ea"/>
                <a:cs typeface="+mn-cs"/>
              </a:rPr>
              <a:t>Guides development</a:t>
            </a:r>
            <a:r>
              <a:rPr lang="en-US" sz="1200" kern="1200" dirty="0">
                <a:solidFill>
                  <a:schemeClr val="tx1"/>
                </a:solidFill>
                <a:effectLst/>
                <a:latin typeface="+mn-lt"/>
                <a:ea typeface="+mn-ea"/>
                <a:cs typeface="+mn-cs"/>
              </a:rPr>
              <a:t> – Provides guidance and positive models to help others develop; seeks suggestions for improving performance; collaboratively creates development plans that include activities targeted to specific goals; leverages environmental supports and removes barriers; advocates for individual to reach higher levels of management through developmental opportunities.</a:t>
            </a:r>
          </a:p>
          <a:p>
            <a:pPr lvl="0"/>
            <a:r>
              <a:rPr lang="en-US" sz="1200" b="1" kern="1200" dirty="0">
                <a:solidFill>
                  <a:schemeClr val="tx1"/>
                </a:solidFill>
                <a:effectLst/>
                <a:latin typeface="+mn-lt"/>
                <a:ea typeface="+mn-ea"/>
                <a:cs typeface="+mn-cs"/>
              </a:rPr>
              <a:t>Fosters developmental relationships</a:t>
            </a:r>
            <a:r>
              <a:rPr lang="en-US" sz="1200" kern="1200" dirty="0">
                <a:solidFill>
                  <a:schemeClr val="tx1"/>
                </a:solidFill>
                <a:effectLst/>
                <a:latin typeface="+mn-lt"/>
                <a:ea typeface="+mn-ea"/>
                <a:cs typeface="+mn-cs"/>
              </a:rPr>
              <a:t>—Helps people feel valued and included in coaching and development discussions by expressing confidence in their ability to excel, maintaining their self-esteem, empathizing, involving them, and disclosing own position.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BE1668-4D6A-4C8F-8C32-819FE6F32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120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DDA749-7EC4-4C1F-A467-CE20305BE9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10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4181-D0D0-4D14-8AF9-3347AD112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ACD1A0-9677-4E01-86AF-EB2359F7A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034F95-3FE4-456F-AE0C-F9242D83432A}"/>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4F75122C-7DDC-4813-B40B-D0AB17E3E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03A6D-03C3-4FEA-A28B-952981E743BF}"/>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8141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C262-0B9B-4AFA-83EC-BD3AA7FF68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5B87-CF68-4993-AD9A-200BD6D0F9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81412-00F2-4237-AF6E-DE723A73FBD0}"/>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B5AC9520-FF41-4E10-BFFB-3D9515915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92B01-0F16-4ADB-8308-91B3C9ACEDF6}"/>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98254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BFD74-68C9-4399-9C35-D4812D0C05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A990B-4347-48CA-9E5A-EC9D5A9569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69B46-798C-4148-AB66-621C382E2820}"/>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426CD053-F9AB-4A76-AFA2-CFCC35524C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D0A80-25B2-4029-90BF-616311424D71}"/>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363611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098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D2A3D-6DAF-4F6C-8E44-D5519481F0E8}"/>
              </a:ext>
            </a:extLst>
          </p:cNvPr>
          <p:cNvSpPr>
            <a:spLocks noGrp="1"/>
          </p:cNvSpPr>
          <p:nvPr>
            <p:ph sz="half" idx="1"/>
          </p:nvPr>
        </p:nvSpPr>
        <p:spPr>
          <a:xfrm>
            <a:off x="838200" y="1919287"/>
            <a:ext cx="5181600" cy="42576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4059D10-FA86-4E18-91A7-C5223B4D34F8}"/>
              </a:ext>
            </a:extLst>
          </p:cNvPr>
          <p:cNvSpPr>
            <a:spLocks noGrp="1"/>
          </p:cNvSpPr>
          <p:nvPr>
            <p:ph sz="half" idx="2"/>
          </p:nvPr>
        </p:nvSpPr>
        <p:spPr>
          <a:xfrm>
            <a:off x="6172199" y="1919287"/>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2C3F06A-55CF-40E5-AC96-A61EC8DFD467}"/>
              </a:ext>
            </a:extLst>
          </p:cNvPr>
          <p:cNvSpPr>
            <a:spLocks noGrp="1"/>
          </p:cNvSpPr>
          <p:nvPr>
            <p:ph type="dt" sz="half" idx="10"/>
          </p:nvPr>
        </p:nvSpPr>
        <p:spPr/>
        <p:txBody>
          <a:bodyPr/>
          <a:lstStyle>
            <a:lvl1pPr>
              <a:defRPr/>
            </a:lvl1pPr>
          </a:lstStyle>
          <a:p>
            <a:r>
              <a:rPr lang="en-US" dirty="0"/>
              <a:t>October 2018</a:t>
            </a:r>
          </a:p>
        </p:txBody>
      </p:sp>
      <p:sp>
        <p:nvSpPr>
          <p:cNvPr id="6" name="Footer Placeholder 5">
            <a:extLst>
              <a:ext uri="{FF2B5EF4-FFF2-40B4-BE49-F238E27FC236}">
                <a16:creationId xmlns:a16="http://schemas.microsoft.com/office/drawing/2014/main" id="{A7FC8CD7-B51A-49C8-AEBF-09ABABFB06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8CEF1D5-7980-4EE2-8BB2-E70EAB653D39}"/>
              </a:ext>
            </a:extLst>
          </p:cNvPr>
          <p:cNvSpPr>
            <a:spLocks noGrp="1"/>
          </p:cNvSpPr>
          <p:nvPr>
            <p:ph type="sldNum" sz="quarter" idx="12"/>
          </p:nvPr>
        </p:nvSpPr>
        <p:spPr/>
        <p:txBody>
          <a:bodyPr/>
          <a:lstStyle/>
          <a:p>
            <a:fld id="{3FCB3C64-E826-4549-A900-CABE7B1A2BFB}" type="slidenum">
              <a:rPr lang="en-US" smtClean="0"/>
              <a:t>‹#›</a:t>
            </a:fld>
            <a:endParaRPr lang="en-US"/>
          </a:p>
        </p:txBody>
      </p:sp>
      <p:pic>
        <p:nvPicPr>
          <p:cNvPr id="9" name="Picture 8" descr="A close up of a sign&#10;&#10;Description generated with high confidence">
            <a:extLst>
              <a:ext uri="{FF2B5EF4-FFF2-40B4-BE49-F238E27FC236}">
                <a16:creationId xmlns:a16="http://schemas.microsoft.com/office/drawing/2014/main" id="{C32EB27B-BC23-405D-B14C-C58402E1C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049" y="136525"/>
            <a:ext cx="1763486" cy="1763486"/>
          </a:xfrm>
          <a:prstGeom prst="rect">
            <a:avLst/>
          </a:prstGeom>
        </p:spPr>
      </p:pic>
      <p:sp>
        <p:nvSpPr>
          <p:cNvPr id="10" name="Title 1">
            <a:extLst>
              <a:ext uri="{FF2B5EF4-FFF2-40B4-BE49-F238E27FC236}">
                <a16:creationId xmlns:a16="http://schemas.microsoft.com/office/drawing/2014/main" id="{9B76138E-2905-40A0-8D39-E69196A08306}"/>
              </a:ext>
            </a:extLst>
          </p:cNvPr>
          <p:cNvSpPr>
            <a:spLocks noGrp="1"/>
          </p:cNvSpPr>
          <p:nvPr>
            <p:ph type="title"/>
          </p:nvPr>
        </p:nvSpPr>
        <p:spPr>
          <a:xfrm>
            <a:off x="2360646" y="365125"/>
            <a:ext cx="8993154" cy="1325563"/>
          </a:xfrm>
        </p:spPr>
        <p:txBody>
          <a:bodyPr/>
          <a:lstStyle>
            <a:lvl1pPr>
              <a:defRPr b="1" i="1">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09268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085E2-4D28-4432-B41A-B0A865AA3828}"/>
              </a:ext>
            </a:extLst>
          </p:cNvPr>
          <p:cNvSpPr>
            <a:spLocks noGrp="1"/>
          </p:cNvSpPr>
          <p:nvPr>
            <p:ph type="body" idx="1"/>
          </p:nvPr>
        </p:nvSpPr>
        <p:spPr>
          <a:xfrm>
            <a:off x="836612" y="192643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B660C54-3341-4B1C-A3B2-374A39C7593F}"/>
              </a:ext>
            </a:extLst>
          </p:cNvPr>
          <p:cNvSpPr>
            <a:spLocks noGrp="1"/>
          </p:cNvSpPr>
          <p:nvPr>
            <p:ph sz="half" idx="2"/>
          </p:nvPr>
        </p:nvSpPr>
        <p:spPr>
          <a:xfrm>
            <a:off x="839788" y="2750343"/>
            <a:ext cx="5154611" cy="3439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C706710-5FC6-4EAA-BD7F-C2AF34C40E1F}"/>
              </a:ext>
            </a:extLst>
          </p:cNvPr>
          <p:cNvSpPr>
            <a:spLocks noGrp="1"/>
          </p:cNvSpPr>
          <p:nvPr>
            <p:ph type="body" sz="quarter" idx="3"/>
          </p:nvPr>
        </p:nvSpPr>
        <p:spPr>
          <a:xfrm>
            <a:off x="6170612" y="19109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D935D6E-4047-4851-84C8-B5BB422709A6}"/>
              </a:ext>
            </a:extLst>
          </p:cNvPr>
          <p:cNvSpPr>
            <a:spLocks noGrp="1"/>
          </p:cNvSpPr>
          <p:nvPr>
            <p:ph sz="quarter" idx="4"/>
          </p:nvPr>
        </p:nvSpPr>
        <p:spPr>
          <a:xfrm>
            <a:off x="6172200" y="2734905"/>
            <a:ext cx="5183188" cy="34547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B56BEF-1E85-4357-8978-4022B0EE5B8D}"/>
              </a:ext>
            </a:extLst>
          </p:cNvPr>
          <p:cNvSpPr>
            <a:spLocks noGrp="1"/>
          </p:cNvSpPr>
          <p:nvPr>
            <p:ph type="dt" sz="half" idx="10"/>
          </p:nvPr>
        </p:nvSpPr>
        <p:spPr/>
        <p:txBody>
          <a:bodyPr/>
          <a:lstStyle>
            <a:lvl1pPr>
              <a:defRPr/>
            </a:lvl1pPr>
          </a:lstStyle>
          <a:p>
            <a:r>
              <a:rPr lang="en-US" dirty="0"/>
              <a:t>October 2018</a:t>
            </a:r>
          </a:p>
        </p:txBody>
      </p:sp>
      <p:sp>
        <p:nvSpPr>
          <p:cNvPr id="8" name="Footer Placeholder 7">
            <a:extLst>
              <a:ext uri="{FF2B5EF4-FFF2-40B4-BE49-F238E27FC236}">
                <a16:creationId xmlns:a16="http://schemas.microsoft.com/office/drawing/2014/main" id="{0EDD0A38-A087-4A7B-8289-F21CC72853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35FD547-F64F-421D-BC5D-DD91BC704441}"/>
              </a:ext>
            </a:extLst>
          </p:cNvPr>
          <p:cNvSpPr>
            <a:spLocks noGrp="1"/>
          </p:cNvSpPr>
          <p:nvPr>
            <p:ph type="sldNum" sz="quarter" idx="12"/>
          </p:nvPr>
        </p:nvSpPr>
        <p:spPr/>
        <p:txBody>
          <a:bodyPr/>
          <a:lstStyle/>
          <a:p>
            <a:fld id="{3FCB3C64-E826-4549-A900-CABE7B1A2BFB}" type="slidenum">
              <a:rPr lang="en-US" smtClean="0"/>
              <a:t>‹#›</a:t>
            </a:fld>
            <a:endParaRPr lang="en-US"/>
          </a:p>
        </p:txBody>
      </p:sp>
      <p:sp>
        <p:nvSpPr>
          <p:cNvPr id="12" name="Title 1">
            <a:extLst>
              <a:ext uri="{FF2B5EF4-FFF2-40B4-BE49-F238E27FC236}">
                <a16:creationId xmlns:a16="http://schemas.microsoft.com/office/drawing/2014/main" id="{DEFDA266-5E6D-4A7C-ACE5-3D2D2EEB1998}"/>
              </a:ext>
            </a:extLst>
          </p:cNvPr>
          <p:cNvSpPr>
            <a:spLocks noGrp="1"/>
          </p:cNvSpPr>
          <p:nvPr>
            <p:ph type="title"/>
          </p:nvPr>
        </p:nvSpPr>
        <p:spPr>
          <a:xfrm>
            <a:off x="2360646" y="365125"/>
            <a:ext cx="8993154" cy="1325563"/>
          </a:xfrm>
        </p:spPr>
        <p:txBody>
          <a:bodyPr/>
          <a:lstStyle>
            <a:lvl1pPr>
              <a:defRPr b="1" i="1">
                <a:latin typeface="Helvetica" panose="020B0604020202020204" pitchFamily="34" charset="0"/>
                <a:cs typeface="Helvetica"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7575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6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C1A9-C5A0-4868-8076-FA4D00296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23EA7-426F-44C7-9D64-9F8E972BEB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8E852-19C3-4A28-8566-527C1856A7DC}"/>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301AACB4-F710-42E5-A899-ACA36ADD8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10BDB-6CDF-46F4-A7F3-F97F3695F282}"/>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94933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BB19-EF04-42B4-AEBD-E1AB7852F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624E19-5D24-4859-AD21-D9F9CD156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F5BC67-DB1C-443F-B057-977BAD6D2B72}"/>
              </a:ext>
            </a:extLst>
          </p:cNvPr>
          <p:cNvSpPr>
            <a:spLocks noGrp="1"/>
          </p:cNvSpPr>
          <p:nvPr>
            <p:ph type="dt" sz="half" idx="10"/>
          </p:nvPr>
        </p:nvSpPr>
        <p:spPr/>
        <p:txBody>
          <a:bodyPr/>
          <a:lstStyle/>
          <a:p>
            <a:r>
              <a:rPr lang="en-US"/>
              <a:t>October 2018</a:t>
            </a:r>
            <a:endParaRPr lang="en-US" dirty="0"/>
          </a:p>
        </p:txBody>
      </p:sp>
      <p:sp>
        <p:nvSpPr>
          <p:cNvPr id="5" name="Footer Placeholder 4">
            <a:extLst>
              <a:ext uri="{FF2B5EF4-FFF2-40B4-BE49-F238E27FC236}">
                <a16:creationId xmlns:a16="http://schemas.microsoft.com/office/drawing/2014/main" id="{30E1F92D-E6D0-4826-8509-577C923A4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8610E-8A80-469E-9BF2-19AF87598E28}"/>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29328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81EC-1DC3-47BC-9136-FFFA0FE96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383F8-F1AF-4B7A-A9AD-EB4D40C17B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4B2C3-FD57-463A-A7A2-BC72D7E0A3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34FAD3-857D-4C3D-AA33-F31DA2A25881}"/>
              </a:ext>
            </a:extLst>
          </p:cNvPr>
          <p:cNvSpPr>
            <a:spLocks noGrp="1"/>
          </p:cNvSpPr>
          <p:nvPr>
            <p:ph type="dt" sz="half" idx="10"/>
          </p:nvPr>
        </p:nvSpPr>
        <p:spPr/>
        <p:txBody>
          <a:bodyPr/>
          <a:lstStyle/>
          <a:p>
            <a:r>
              <a:rPr lang="en-US"/>
              <a:t>October 2018</a:t>
            </a:r>
            <a:endParaRPr lang="en-US" dirty="0"/>
          </a:p>
        </p:txBody>
      </p:sp>
      <p:sp>
        <p:nvSpPr>
          <p:cNvPr id="6" name="Footer Placeholder 5">
            <a:extLst>
              <a:ext uri="{FF2B5EF4-FFF2-40B4-BE49-F238E27FC236}">
                <a16:creationId xmlns:a16="http://schemas.microsoft.com/office/drawing/2014/main" id="{2DA05419-83AD-4C79-93D3-7767DF909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11FD9-EEC1-456B-B6D3-727633A83B09}"/>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142765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5279-E68B-48B0-8D9C-B5973B8C06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A508ED-DE43-432F-8910-67FF7FE69A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5AB331-D875-4D9F-AA70-2DA0EFC705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4BBB08-BCB7-443D-B367-8390B0049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F3E7CF-3A95-478E-96B3-916AA2D4AF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DD7F48-7E6A-4591-8ABA-3AB3237A7914}"/>
              </a:ext>
            </a:extLst>
          </p:cNvPr>
          <p:cNvSpPr>
            <a:spLocks noGrp="1"/>
          </p:cNvSpPr>
          <p:nvPr>
            <p:ph type="dt" sz="half" idx="10"/>
          </p:nvPr>
        </p:nvSpPr>
        <p:spPr/>
        <p:txBody>
          <a:bodyPr/>
          <a:lstStyle/>
          <a:p>
            <a:r>
              <a:rPr lang="en-US"/>
              <a:t>October 2018</a:t>
            </a:r>
            <a:endParaRPr lang="en-US" dirty="0"/>
          </a:p>
        </p:txBody>
      </p:sp>
      <p:sp>
        <p:nvSpPr>
          <p:cNvPr id="8" name="Footer Placeholder 7">
            <a:extLst>
              <a:ext uri="{FF2B5EF4-FFF2-40B4-BE49-F238E27FC236}">
                <a16:creationId xmlns:a16="http://schemas.microsoft.com/office/drawing/2014/main" id="{74C69E99-7B13-45D8-869B-BB55896CA7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98DC82-37B4-4F42-A439-0DFFFEACA8E3}"/>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289911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48AB-6DBE-47C1-BBEC-0CC504046B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9B19E4-2073-425F-BE20-9AFD17AC330D}"/>
              </a:ext>
            </a:extLst>
          </p:cNvPr>
          <p:cNvSpPr>
            <a:spLocks noGrp="1"/>
          </p:cNvSpPr>
          <p:nvPr>
            <p:ph type="dt" sz="half" idx="10"/>
          </p:nvPr>
        </p:nvSpPr>
        <p:spPr/>
        <p:txBody>
          <a:bodyPr/>
          <a:lstStyle/>
          <a:p>
            <a:r>
              <a:rPr lang="en-US"/>
              <a:t>October 2018</a:t>
            </a:r>
            <a:endParaRPr lang="en-US" dirty="0"/>
          </a:p>
        </p:txBody>
      </p:sp>
      <p:sp>
        <p:nvSpPr>
          <p:cNvPr id="4" name="Footer Placeholder 3">
            <a:extLst>
              <a:ext uri="{FF2B5EF4-FFF2-40B4-BE49-F238E27FC236}">
                <a16:creationId xmlns:a16="http://schemas.microsoft.com/office/drawing/2014/main" id="{CCA00DF2-8EDA-494C-B60B-88DB16D49D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55F86A-8759-4A17-B7EE-98D7C1C548B9}"/>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47514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F1F29-C079-4758-8CA2-4EFB494ECB31}"/>
              </a:ext>
            </a:extLst>
          </p:cNvPr>
          <p:cNvSpPr>
            <a:spLocks noGrp="1"/>
          </p:cNvSpPr>
          <p:nvPr>
            <p:ph type="dt" sz="half" idx="10"/>
          </p:nvPr>
        </p:nvSpPr>
        <p:spPr/>
        <p:txBody>
          <a:bodyPr/>
          <a:lstStyle/>
          <a:p>
            <a:r>
              <a:rPr lang="en-US"/>
              <a:t>October 2018</a:t>
            </a:r>
            <a:endParaRPr lang="en-US" dirty="0"/>
          </a:p>
        </p:txBody>
      </p:sp>
      <p:sp>
        <p:nvSpPr>
          <p:cNvPr id="3" name="Footer Placeholder 2">
            <a:extLst>
              <a:ext uri="{FF2B5EF4-FFF2-40B4-BE49-F238E27FC236}">
                <a16:creationId xmlns:a16="http://schemas.microsoft.com/office/drawing/2014/main" id="{2A20DB0E-C12C-481F-92DC-5F24DD9602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76A0BF-B00A-4076-8F2A-350D282EF147}"/>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359481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5E0D-8B13-49E9-8629-6E5982EC6419}"/>
              </a:ext>
            </a:extLst>
          </p:cNvPr>
          <p:cNvSpPr>
            <a:spLocks noGrp="1"/>
          </p:cNvSpPr>
          <p:nvPr>
            <p:ph type="title"/>
          </p:nvPr>
        </p:nvSpPr>
        <p:spPr>
          <a:xfrm>
            <a:off x="1776549" y="457200"/>
            <a:ext cx="299547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7BEB87-7995-41BC-A92A-0EBD5BEE8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37A4C4-E065-4ACC-B3F7-25076CCDB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53724C-A3C3-4150-8A61-CC38B2C61B49}"/>
              </a:ext>
            </a:extLst>
          </p:cNvPr>
          <p:cNvSpPr>
            <a:spLocks noGrp="1"/>
          </p:cNvSpPr>
          <p:nvPr>
            <p:ph type="dt" sz="half" idx="10"/>
          </p:nvPr>
        </p:nvSpPr>
        <p:spPr/>
        <p:txBody>
          <a:bodyPr/>
          <a:lstStyle/>
          <a:p>
            <a:r>
              <a:rPr lang="en-US"/>
              <a:t>October 2018</a:t>
            </a:r>
            <a:endParaRPr lang="en-US" dirty="0"/>
          </a:p>
        </p:txBody>
      </p:sp>
      <p:sp>
        <p:nvSpPr>
          <p:cNvPr id="6" name="Footer Placeholder 5">
            <a:extLst>
              <a:ext uri="{FF2B5EF4-FFF2-40B4-BE49-F238E27FC236}">
                <a16:creationId xmlns:a16="http://schemas.microsoft.com/office/drawing/2014/main" id="{104CF711-DEB6-4B3C-9B35-11C542B0A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41C3B-FDF1-4FF0-AF84-380CA6678D38}"/>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51019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AF61-5BF1-4240-A4A6-D4C28588B434}"/>
              </a:ext>
            </a:extLst>
          </p:cNvPr>
          <p:cNvSpPr>
            <a:spLocks noGrp="1"/>
          </p:cNvSpPr>
          <p:nvPr>
            <p:ph type="title"/>
          </p:nvPr>
        </p:nvSpPr>
        <p:spPr>
          <a:xfrm>
            <a:off x="1737360" y="457200"/>
            <a:ext cx="303466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0AC9D-26D6-414F-B27C-200D81100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A5D1B7-7BC0-4AEC-8774-3577ACB30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BDF816-4946-48E1-BFB5-6691DE0FD505}"/>
              </a:ext>
            </a:extLst>
          </p:cNvPr>
          <p:cNvSpPr>
            <a:spLocks noGrp="1"/>
          </p:cNvSpPr>
          <p:nvPr>
            <p:ph type="dt" sz="half" idx="10"/>
          </p:nvPr>
        </p:nvSpPr>
        <p:spPr/>
        <p:txBody>
          <a:bodyPr/>
          <a:lstStyle/>
          <a:p>
            <a:r>
              <a:rPr lang="en-US"/>
              <a:t>October 2018</a:t>
            </a:r>
            <a:endParaRPr lang="en-US" dirty="0"/>
          </a:p>
        </p:txBody>
      </p:sp>
      <p:sp>
        <p:nvSpPr>
          <p:cNvPr id="6" name="Footer Placeholder 5">
            <a:extLst>
              <a:ext uri="{FF2B5EF4-FFF2-40B4-BE49-F238E27FC236}">
                <a16:creationId xmlns:a16="http://schemas.microsoft.com/office/drawing/2014/main" id="{411139B9-1344-46AA-A2F6-918FBB946E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C1C4B-B208-4C04-8213-8D8A34E21D4A}"/>
              </a:ext>
            </a:extLst>
          </p:cNvPr>
          <p:cNvSpPr>
            <a:spLocks noGrp="1"/>
          </p:cNvSpPr>
          <p:nvPr>
            <p:ph type="sldNum" sz="quarter" idx="12"/>
          </p:nvPr>
        </p:nvSpPr>
        <p:spPr/>
        <p:txBody>
          <a:bodyPr/>
          <a:lstStyle/>
          <a:p>
            <a:fld id="{3FCB3C64-E826-4549-A900-CABE7B1A2BFB}" type="slidenum">
              <a:rPr lang="en-US" smtClean="0"/>
              <a:t>‹#›</a:t>
            </a:fld>
            <a:endParaRPr lang="en-US"/>
          </a:p>
        </p:txBody>
      </p:sp>
    </p:spTree>
    <p:extLst>
      <p:ext uri="{BB962C8B-B14F-4D97-AF65-F5344CB8AC3E}">
        <p14:creationId xmlns:p14="http://schemas.microsoft.com/office/powerpoint/2010/main" val="314503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0E966-0DDC-43C7-B4D2-F69714EF04C3}"/>
              </a:ext>
            </a:extLst>
          </p:cNvPr>
          <p:cNvSpPr>
            <a:spLocks noGrp="1"/>
          </p:cNvSpPr>
          <p:nvPr>
            <p:ph type="title"/>
          </p:nvPr>
        </p:nvSpPr>
        <p:spPr>
          <a:xfrm>
            <a:off x="0" y="4517"/>
            <a:ext cx="12192000" cy="7680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F2F9E2-2B4D-4A73-AB2B-1542BEFC3E72}"/>
              </a:ext>
            </a:extLst>
          </p:cNvPr>
          <p:cNvSpPr>
            <a:spLocks noGrp="1"/>
          </p:cNvSpPr>
          <p:nvPr>
            <p:ph type="body" idx="1"/>
          </p:nvPr>
        </p:nvSpPr>
        <p:spPr>
          <a:xfrm>
            <a:off x="1727199" y="1980382"/>
            <a:ext cx="9601200" cy="41711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8FB66-25BC-4ED8-993D-B0CD7307E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October 2018</a:t>
            </a:r>
            <a:endParaRPr lang="en-US" dirty="0"/>
          </a:p>
        </p:txBody>
      </p:sp>
      <p:sp>
        <p:nvSpPr>
          <p:cNvPr id="5" name="Footer Placeholder 4">
            <a:extLst>
              <a:ext uri="{FF2B5EF4-FFF2-40B4-BE49-F238E27FC236}">
                <a16:creationId xmlns:a16="http://schemas.microsoft.com/office/drawing/2014/main" id="{269EF833-0827-4492-AFD9-6E99D110A1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C4451E-B98C-44E7-A019-E267D47BD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B3C64-E826-4549-A900-CABE7B1A2BFB}" type="slidenum">
              <a:rPr lang="en-US" smtClean="0"/>
              <a:t>‹#›</a:t>
            </a:fld>
            <a:endParaRPr lang="en-US"/>
          </a:p>
        </p:txBody>
      </p:sp>
      <p:cxnSp>
        <p:nvCxnSpPr>
          <p:cNvPr id="9" name="Straight Connector 8">
            <a:extLst>
              <a:ext uri="{FF2B5EF4-FFF2-40B4-BE49-F238E27FC236}">
                <a16:creationId xmlns:a16="http://schemas.microsoft.com/office/drawing/2014/main" id="{68A72142-6091-48E8-9ED3-878D2B1215C4}"/>
              </a:ext>
            </a:extLst>
          </p:cNvPr>
          <p:cNvCxnSpPr>
            <a:cxnSpLocks/>
          </p:cNvCxnSpPr>
          <p:nvPr userDrawn="1"/>
        </p:nvCxnSpPr>
        <p:spPr>
          <a:xfrm>
            <a:off x="182880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CC86D6-984F-4F9D-B63D-85BEBABF3F67}"/>
              </a:ext>
            </a:extLst>
          </p:cNvPr>
          <p:cNvCxnSpPr>
            <a:cxnSpLocks/>
          </p:cNvCxnSpPr>
          <p:nvPr userDrawn="1"/>
        </p:nvCxnSpPr>
        <p:spPr>
          <a:xfrm flipH="1">
            <a:off x="0" y="2057400"/>
            <a:ext cx="12192000" cy="1"/>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A picture containing clipart&#10;&#10;Description automatically generated">
            <a:extLst>
              <a:ext uri="{FF2B5EF4-FFF2-40B4-BE49-F238E27FC236}">
                <a16:creationId xmlns:a16="http://schemas.microsoft.com/office/drawing/2014/main" id="{78EE9327-FE28-42B0-BD84-883376A3DAF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3282" y="185738"/>
            <a:ext cx="1328590" cy="1325563"/>
          </a:xfrm>
          <a:prstGeom prst="rect">
            <a:avLst/>
          </a:prstGeom>
        </p:spPr>
      </p:pic>
      <p:pic>
        <p:nvPicPr>
          <p:cNvPr id="14" name="Picture 13" descr="A close up of a sign&#10;&#10;Description automatically generated">
            <a:extLst>
              <a:ext uri="{FF2B5EF4-FFF2-40B4-BE49-F238E27FC236}">
                <a16:creationId xmlns:a16="http://schemas.microsoft.com/office/drawing/2014/main" id="{47971089-CFFE-49F7-AB45-F3C4B56F33A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81211" y="5447211"/>
            <a:ext cx="1325880" cy="1325880"/>
          </a:xfrm>
          <a:prstGeom prst="rect">
            <a:avLst/>
          </a:prstGeom>
        </p:spPr>
      </p:pic>
      <p:pic>
        <p:nvPicPr>
          <p:cNvPr id="15" name="Picture 14">
            <a:extLst>
              <a:ext uri="{FF2B5EF4-FFF2-40B4-BE49-F238E27FC236}">
                <a16:creationId xmlns:a16="http://schemas.microsoft.com/office/drawing/2014/main" id="{704F3E01-7514-4F9F-8ACD-632B4D3F38C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81211" y="185421"/>
            <a:ext cx="1325880" cy="1325880"/>
          </a:xfrm>
          <a:prstGeom prst="rect">
            <a:avLst/>
          </a:prstGeom>
        </p:spPr>
      </p:pic>
    </p:spTree>
    <p:extLst>
      <p:ext uri="{BB962C8B-B14F-4D97-AF65-F5344CB8AC3E}">
        <p14:creationId xmlns:p14="http://schemas.microsoft.com/office/powerpoint/2010/main" val="4041853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lnSpc>
          <a:spcPct val="90000"/>
        </a:lnSpc>
        <a:spcBef>
          <a:spcPct val="0"/>
        </a:spcBef>
        <a:buNone/>
        <a:defRPr sz="4400" b="1" kern="1200">
          <a:solidFill>
            <a:srgbClr val="002060"/>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amp;ehk=JNILofuZALMlOyppX"/><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hackjam.wikispaces.com/Dante'+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g&amp;ehk=XbyCQCEOKMQ9G9Q64nqe"/><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tigweb.org/youth-media/panorama/article.html?ContentID=261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amp;ehk=XbyCQCEOKMQ9G9Q64nqe"/><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tigweb.org/youth-media/panorama/article.html?ContentID=2612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amp;ehk=7Fn66CvCI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frankensteinlessons.wikispaces.com/Questions+to+consid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amp;ehk=Hf7JN39M0bJjD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lickr.com/photos/59632563@N04/623967068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g&amp;ehk=QZV3Ttk5eR"/><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esheninger.blogspot.com/2014_06_01_archiv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amp;ehk=OMFg5PhvOUTubZ1shK4R8A&amp;r=0&amp;pid=OfficeInsert"/><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makingcoachingwork.wikispaces.com/Why+'Coaching'+as+a+model+of+Professional+Learning%3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www.eoi.es/blogs/carlagabrielapuig/" TargetMode="External"/><Relationship Id="rId2" Type="http://schemas.openxmlformats.org/officeDocument/2006/relationships/image" Target="../media/image34.jpg&amp;ehk=4aCcWWUMEmQBICj3He5S5w&amp;r=0&amp;pid=OfficeInsert"/><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amp;ehk=5sT4J4vaMo4IA5PuOvfHTA&amp;r=0&amp;pid=OfficeInsert"/><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clavesliderazgoresponsable.blogspot.com/2015/04/habilidades-fundamentales-para-un.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amp;ehk=iUW7vw71Noj6apVBS2X2uA&amp;r=0&amp;pid=OfficeInsert"/><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mennoknight.wordpress.com/2014/01/18/quick-links-the-benny-hinn-sho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bmp&amp;ehk=12lFf05xzfxSkCaEIvBaHg&amp;r=0&amp;pid=OfficeInsert"/><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profslusos.blogspot.com/2009/09/periodo-probatorio-e-o-professor-mentor.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amp;ehk=yMdRoy0H7rP51xe8H"/><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daij62.blogspot.com/2012_11_01_archive.htm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amp;ehk=9Gqx"/><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amp;ehk=DJkK"/><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maturitascafe.com/2012/03/26/the-gift-of-mentors-and-sponsor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g&amp;ehk=9Gqx"/><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amp;ehk=ynqlt10yHZ"/><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alexis.monville.com/2012/12/07/libre-vs-privateur/"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4.jpg&amp;ehk=oTb69PKRVr"/><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nancynwilson.com/building-an-online-business-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amp;ehk=7Fn66CvCIp"/><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frankensteinlessons.wikispaces.com/Questions+to+conside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jpg&amp;ehk=XbyCQCEOKMQ9G9Q64nqe"/><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tigweb.org/youth-media/panorama/article.html?ContentID=26121"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png&amp;ehk=zBYKJ3nFH5WlbfXI0GAZNA&amp;r=0&amp;pid=OfficeInsert"/><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www.legal.adv.br/20150310/atleta-urbano-mesmo-sem-querer/"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amp;ehk=AWuvGSdBh4HrOYAwTMWENw&amp;r=0&amp;pid=OfficeInsert"/><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2strong.wikispaces.com/coach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gif&amp;ehk=3W2r2eSM7kTwtysITxkWtw&amp;r=0&amp;pid=OfficeInsert"/><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mad2012.wikispaces.com/FIZZ+FUN+HOMEPAGE" TargetMode="External"/><Relationship Id="rId5" Type="http://schemas.openxmlformats.org/officeDocument/2006/relationships/image" Target="../media/image11.gif&amp;ehk=CaBOLQZfa"/><Relationship Id="rId4" Type="http://schemas.openxmlformats.org/officeDocument/2006/relationships/hyperlink" Target="http://theblackmentosbeautybox.blogspot.com/2011/08/review-body-shop-lip-cheek-stain-an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D278D4-203F-46D8-B66D-FEF79D150962}"/>
              </a:ext>
            </a:extLst>
          </p:cNvPr>
          <p:cNvSpPr>
            <a:spLocks noGrp="1"/>
          </p:cNvSpPr>
          <p:nvPr>
            <p:ph type="ctrTitle"/>
          </p:nvPr>
        </p:nvSpPr>
        <p:spPr>
          <a:xfrm>
            <a:off x="6746628" y="1783959"/>
            <a:ext cx="4645250" cy="2889114"/>
          </a:xfrm>
        </p:spPr>
        <p:txBody>
          <a:bodyPr anchor="b">
            <a:normAutofit/>
          </a:bodyPr>
          <a:lstStyle/>
          <a:p>
            <a:pPr algn="l"/>
            <a:r>
              <a:rPr lang="en-US" sz="4700" dirty="0">
                <a:solidFill>
                  <a:srgbClr val="FFFF00"/>
                </a:solidFill>
              </a:rPr>
              <a:t>Coaching and Mentoring</a:t>
            </a:r>
            <a:br>
              <a:rPr lang="en-US" sz="4700" dirty="0">
                <a:solidFill>
                  <a:schemeClr val="bg1"/>
                </a:solidFill>
              </a:rPr>
            </a:br>
            <a:br>
              <a:rPr lang="en-US" sz="4700" dirty="0">
                <a:solidFill>
                  <a:schemeClr val="bg1"/>
                </a:solidFill>
              </a:rPr>
            </a:br>
            <a:endParaRPr lang="en-US" sz="4700" dirty="0">
              <a:solidFill>
                <a:schemeClr val="bg1"/>
              </a:solidFill>
            </a:endParaRPr>
          </a:p>
        </p:txBody>
      </p:sp>
      <p:sp>
        <p:nvSpPr>
          <p:cNvPr id="3" name="Subtitle 2">
            <a:extLst>
              <a:ext uri="{FF2B5EF4-FFF2-40B4-BE49-F238E27FC236}">
                <a16:creationId xmlns:a16="http://schemas.microsoft.com/office/drawing/2014/main" id="{7C131844-B2A7-4F32-BA78-B5457683C691}"/>
              </a:ext>
            </a:extLst>
          </p:cNvPr>
          <p:cNvSpPr>
            <a:spLocks noGrp="1"/>
          </p:cNvSpPr>
          <p:nvPr>
            <p:ph type="subTitle" idx="1"/>
          </p:nvPr>
        </p:nvSpPr>
        <p:spPr>
          <a:xfrm>
            <a:off x="6746627" y="4750893"/>
            <a:ext cx="4645250" cy="1147863"/>
          </a:xfrm>
        </p:spPr>
        <p:txBody>
          <a:bodyPr anchor="t">
            <a:normAutofit/>
          </a:bodyPr>
          <a:lstStyle/>
          <a:p>
            <a:pPr algn="l"/>
            <a:r>
              <a:rPr lang="en-US" sz="1900" i="1" dirty="0">
                <a:solidFill>
                  <a:schemeClr val="bg1"/>
                </a:solidFill>
              </a:rPr>
              <a:t>Philmont Training Center</a:t>
            </a:r>
          </a:p>
          <a:p>
            <a:pPr algn="l"/>
            <a:r>
              <a:rPr lang="en-US" sz="1900" i="1" dirty="0">
                <a:solidFill>
                  <a:schemeClr val="bg1"/>
                </a:solidFill>
              </a:rPr>
              <a:t>Commissioner Week 2019</a:t>
            </a:r>
          </a:p>
          <a:p>
            <a:pPr algn="l"/>
            <a:endParaRPr lang="en-US" sz="1900" i="1"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sign&#10;&#10;Description generated with high confidence">
            <a:extLst>
              <a:ext uri="{FF2B5EF4-FFF2-40B4-BE49-F238E27FC236}">
                <a16:creationId xmlns:a16="http://schemas.microsoft.com/office/drawing/2014/main" id="{64AC6873-E9F8-43FF-BF03-4E8F8559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91624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A46B11-6150-4ADD-8D10-554435E0EDEA}"/>
              </a:ext>
            </a:extLst>
          </p:cNvPr>
          <p:cNvSpPr>
            <a:spLocks noGrp="1"/>
          </p:cNvSpPr>
          <p:nvPr>
            <p:ph idx="1"/>
          </p:nvPr>
        </p:nvSpPr>
        <p:spPr>
          <a:xfrm>
            <a:off x="1901041" y="2659081"/>
            <a:ext cx="7580168" cy="2882173"/>
          </a:xfrm>
        </p:spPr>
        <p:txBody>
          <a:bodyPr/>
          <a:lstStyle/>
          <a:p>
            <a:pPr marL="342900" indent="-342900">
              <a:spcBef>
                <a:spcPct val="20000"/>
              </a:spcBef>
              <a:defRPr/>
            </a:pPr>
            <a:r>
              <a:rPr lang="en-US" sz="3200" b="1" dirty="0"/>
              <a:t>New Leaders </a:t>
            </a:r>
          </a:p>
          <a:p>
            <a:pPr marL="342900" indent="-342900">
              <a:spcBef>
                <a:spcPct val="20000"/>
              </a:spcBef>
              <a:defRPr/>
            </a:pPr>
            <a:r>
              <a:rPr lang="en-US" sz="3200" b="1" dirty="0"/>
              <a:t>Experienced Leaders</a:t>
            </a:r>
          </a:p>
          <a:p>
            <a:pPr marL="342900" indent="-342900">
              <a:spcBef>
                <a:spcPct val="20000"/>
              </a:spcBef>
              <a:defRPr/>
            </a:pPr>
            <a:r>
              <a:rPr lang="en-US" sz="3200" b="1" dirty="0"/>
              <a:t>Committee Members</a:t>
            </a:r>
          </a:p>
          <a:p>
            <a:pPr marL="342900" indent="-342900">
              <a:spcBef>
                <a:spcPct val="20000"/>
              </a:spcBef>
              <a:defRPr/>
            </a:pPr>
            <a:r>
              <a:rPr lang="en-US" sz="3200" b="1" dirty="0"/>
              <a:t>Chartered Organizations</a:t>
            </a:r>
          </a:p>
          <a:p>
            <a:pPr marL="342900" indent="-342900">
              <a:spcBef>
                <a:spcPct val="20000"/>
              </a:spcBef>
              <a:defRPr/>
            </a:pPr>
            <a:r>
              <a:rPr lang="en-US" sz="3200" b="1" dirty="0"/>
              <a:t>Commissioner Team Members</a:t>
            </a:r>
          </a:p>
          <a:p>
            <a:endParaRPr lang="en-US" dirty="0"/>
          </a:p>
        </p:txBody>
      </p:sp>
      <p:sp>
        <p:nvSpPr>
          <p:cNvPr id="4" name="Title 1">
            <a:extLst>
              <a:ext uri="{FF2B5EF4-FFF2-40B4-BE49-F238E27FC236}">
                <a16:creationId xmlns:a16="http://schemas.microsoft.com/office/drawing/2014/main" id="{9D4C7C8E-6CE4-483F-9D1A-CCDB34FC697C}"/>
              </a:ext>
            </a:extLst>
          </p:cNvPr>
          <p:cNvSpPr>
            <a:spLocks noGrp="1"/>
          </p:cNvSpPr>
          <p:nvPr>
            <p:ph type="title"/>
          </p:nvPr>
        </p:nvSpPr>
        <p:spPr>
          <a:xfrm>
            <a:off x="1941288" y="664159"/>
            <a:ext cx="8252362" cy="768096"/>
          </a:xfrm>
        </p:spPr>
        <p:txBody>
          <a:bodyPr>
            <a:normAutofit/>
          </a:bodyPr>
          <a:lstStyle/>
          <a:p>
            <a:pPr algn="l"/>
            <a:r>
              <a:rPr lang="en-US" b="1" dirty="0">
                <a:latin typeface="+mn-lt"/>
              </a:rPr>
              <a:t>Who Can Benefit from Coaching</a:t>
            </a:r>
          </a:p>
        </p:txBody>
      </p:sp>
      <p:pic>
        <p:nvPicPr>
          <p:cNvPr id="9" name="Picture 8">
            <a:extLst>
              <a:ext uri="{FF2B5EF4-FFF2-40B4-BE49-F238E27FC236}">
                <a16:creationId xmlns:a16="http://schemas.microsoft.com/office/drawing/2014/main" id="{DE8072FA-C9FC-43FF-B541-36FB354FE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15606" y="2450560"/>
            <a:ext cx="3956089" cy="2225300"/>
          </a:xfrm>
          <a:prstGeom prst="rect">
            <a:avLst/>
          </a:prstGeom>
        </p:spPr>
      </p:pic>
    </p:spTree>
    <p:extLst>
      <p:ext uri="{BB962C8B-B14F-4D97-AF65-F5344CB8AC3E}">
        <p14:creationId xmlns:p14="http://schemas.microsoft.com/office/powerpoint/2010/main" val="335143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7998-5317-4CCD-B07A-E4148D0B98BD}"/>
              </a:ext>
            </a:extLst>
          </p:cNvPr>
          <p:cNvSpPr>
            <a:spLocks noGrp="1"/>
          </p:cNvSpPr>
          <p:nvPr>
            <p:ph type="title"/>
          </p:nvPr>
        </p:nvSpPr>
        <p:spPr>
          <a:xfrm>
            <a:off x="2025932" y="725744"/>
            <a:ext cx="6994121" cy="540961"/>
          </a:xfrm>
        </p:spPr>
        <p:txBody>
          <a:bodyPr>
            <a:noAutofit/>
          </a:bodyPr>
          <a:lstStyle/>
          <a:p>
            <a:r>
              <a:rPr lang="en-US" b="1" dirty="0">
                <a:latin typeface="+mn-lt"/>
              </a:rPr>
              <a:t>When to Consider Coaching</a:t>
            </a:r>
          </a:p>
        </p:txBody>
      </p:sp>
      <p:sp>
        <p:nvSpPr>
          <p:cNvPr id="3" name="Content Placeholder 2">
            <a:extLst>
              <a:ext uri="{FF2B5EF4-FFF2-40B4-BE49-F238E27FC236}">
                <a16:creationId xmlns:a16="http://schemas.microsoft.com/office/drawing/2014/main" id="{9E42C8F0-E7D2-45D4-85CE-8B2801104008}"/>
              </a:ext>
            </a:extLst>
          </p:cNvPr>
          <p:cNvSpPr>
            <a:spLocks noGrp="1"/>
          </p:cNvSpPr>
          <p:nvPr>
            <p:ph idx="1"/>
          </p:nvPr>
        </p:nvSpPr>
        <p:spPr>
          <a:xfrm>
            <a:off x="1901536" y="2334479"/>
            <a:ext cx="7525097" cy="2985666"/>
          </a:xfrm>
        </p:spPr>
        <p:txBody>
          <a:bodyPr/>
          <a:lstStyle/>
          <a:p>
            <a:pPr marL="457200" indent="-457200">
              <a:spcBef>
                <a:spcPct val="20000"/>
              </a:spcBef>
              <a:defRPr/>
            </a:pPr>
            <a:r>
              <a:rPr lang="en-US" b="1" dirty="0"/>
              <a:t>When someone needs encouragement in a difficult task.</a:t>
            </a:r>
          </a:p>
          <a:p>
            <a:pPr marL="457200" indent="-457200">
              <a:spcBef>
                <a:spcPct val="20000"/>
              </a:spcBef>
              <a:defRPr/>
            </a:pPr>
            <a:endParaRPr lang="en-US" b="1" dirty="0"/>
          </a:p>
          <a:p>
            <a:pPr marL="457200" indent="-457200">
              <a:spcBef>
                <a:spcPct val="20000"/>
              </a:spcBef>
              <a:defRPr/>
            </a:pPr>
            <a:r>
              <a:rPr lang="en-US" b="1" dirty="0"/>
              <a:t>When the need for an answer or a solution is isn’t immediate.</a:t>
            </a:r>
          </a:p>
          <a:p>
            <a:pPr marL="457200" indent="-457200">
              <a:spcBef>
                <a:spcPct val="20000"/>
              </a:spcBef>
              <a:defRPr/>
            </a:pPr>
            <a:endParaRPr lang="en-US" b="1" dirty="0"/>
          </a:p>
          <a:p>
            <a:pPr marL="457200" indent="-457200">
              <a:spcBef>
                <a:spcPct val="20000"/>
              </a:spcBef>
              <a:defRPr/>
            </a:pPr>
            <a:r>
              <a:rPr lang="en-US" b="1" dirty="0"/>
              <a:t>When a problem needs to be solved.</a:t>
            </a:r>
            <a:endParaRPr lang="en-US" sz="3600" b="1" dirty="0"/>
          </a:p>
          <a:p>
            <a:endParaRPr lang="en-US" dirty="0"/>
          </a:p>
        </p:txBody>
      </p:sp>
      <p:pic>
        <p:nvPicPr>
          <p:cNvPr id="5" name="Picture 4">
            <a:extLst>
              <a:ext uri="{FF2B5EF4-FFF2-40B4-BE49-F238E27FC236}">
                <a16:creationId xmlns:a16="http://schemas.microsoft.com/office/drawing/2014/main" id="{013C1074-FFDD-4DE2-A3C3-411517D75A1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70472" y="2207945"/>
            <a:ext cx="2857500" cy="2847975"/>
          </a:xfrm>
          <a:prstGeom prst="rect">
            <a:avLst/>
          </a:prstGeom>
        </p:spPr>
      </p:pic>
    </p:spTree>
    <p:extLst>
      <p:ext uri="{BB962C8B-B14F-4D97-AF65-F5344CB8AC3E}">
        <p14:creationId xmlns:p14="http://schemas.microsoft.com/office/powerpoint/2010/main" val="407370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5897-F5B2-46CD-8EE1-D1E95042FD25}"/>
              </a:ext>
            </a:extLst>
          </p:cNvPr>
          <p:cNvSpPr>
            <a:spLocks noGrp="1"/>
          </p:cNvSpPr>
          <p:nvPr>
            <p:ph type="title"/>
          </p:nvPr>
        </p:nvSpPr>
        <p:spPr>
          <a:xfrm>
            <a:off x="1911926" y="772448"/>
            <a:ext cx="8906495" cy="1325563"/>
          </a:xfrm>
        </p:spPr>
        <p:txBody>
          <a:bodyPr>
            <a:normAutofit fontScale="90000"/>
          </a:bodyPr>
          <a:lstStyle/>
          <a:p>
            <a:br>
              <a:rPr lang="en-US" dirty="0"/>
            </a:br>
            <a:r>
              <a:rPr lang="en-US" b="1" dirty="0">
                <a:latin typeface="+mn-lt"/>
              </a:rPr>
              <a:t>Coaching offers certain </a:t>
            </a:r>
            <a:r>
              <a:rPr lang="en-US" b="1" u="sng" dirty="0">
                <a:latin typeface="+mn-lt"/>
              </a:rPr>
              <a:t>BENEFITS</a:t>
            </a:r>
            <a:r>
              <a:rPr lang="en-US" b="1" dirty="0">
                <a:latin typeface="+mn-lt"/>
              </a:rPr>
              <a:t> to you as a volunteer leader:</a:t>
            </a:r>
            <a:r>
              <a:rPr lang="en-US" dirty="0"/>
              <a:t>  </a:t>
            </a:r>
            <a:br>
              <a:rPr lang="en-US" dirty="0"/>
            </a:br>
            <a:endParaRPr lang="en-US" dirty="0"/>
          </a:p>
        </p:txBody>
      </p:sp>
      <p:sp>
        <p:nvSpPr>
          <p:cNvPr id="3" name="Content Placeholder 2">
            <a:extLst>
              <a:ext uri="{FF2B5EF4-FFF2-40B4-BE49-F238E27FC236}">
                <a16:creationId xmlns:a16="http://schemas.microsoft.com/office/drawing/2014/main" id="{4A51829B-63FC-48ED-93CB-C12BEE5EB06E}"/>
              </a:ext>
            </a:extLst>
          </p:cNvPr>
          <p:cNvSpPr>
            <a:spLocks noGrp="1"/>
          </p:cNvSpPr>
          <p:nvPr>
            <p:ph idx="1"/>
          </p:nvPr>
        </p:nvSpPr>
        <p:spPr>
          <a:xfrm>
            <a:off x="2016986" y="3569365"/>
            <a:ext cx="6886207" cy="2381250"/>
          </a:xfrm>
        </p:spPr>
        <p:txBody>
          <a:bodyPr>
            <a:normAutofit/>
          </a:bodyPr>
          <a:lstStyle/>
          <a:p>
            <a:pPr lvl="0"/>
            <a:r>
              <a:rPr lang="en-US" b="1" dirty="0"/>
              <a:t>Take time to understand</a:t>
            </a:r>
            <a:endParaRPr lang="en-US" b="1" dirty="0">
              <a:effectLst/>
            </a:endParaRPr>
          </a:p>
          <a:p>
            <a:pPr lvl="0"/>
            <a:r>
              <a:rPr lang="en-US" b="1" dirty="0"/>
              <a:t>Demonstrate commitment </a:t>
            </a:r>
          </a:p>
          <a:p>
            <a:pPr lvl="0"/>
            <a:r>
              <a:rPr lang="en-US" b="1" dirty="0"/>
              <a:t>Develop skills </a:t>
            </a:r>
          </a:p>
          <a:p>
            <a:pPr lvl="0"/>
            <a:r>
              <a:rPr lang="en-US" b="1" dirty="0"/>
              <a:t>Develop effective working relationships</a:t>
            </a:r>
          </a:p>
          <a:p>
            <a:pPr lvl="0"/>
            <a:r>
              <a:rPr lang="en-US" b="1" dirty="0"/>
              <a:t>Promote effective change management</a:t>
            </a:r>
            <a:endParaRPr lang="en-US" b="1" dirty="0">
              <a:effectLst/>
            </a:endParaRPr>
          </a:p>
          <a:p>
            <a:endParaRPr lang="en-US" dirty="0"/>
          </a:p>
        </p:txBody>
      </p:sp>
      <p:pic>
        <p:nvPicPr>
          <p:cNvPr id="5" name="Picture 4">
            <a:extLst>
              <a:ext uri="{FF2B5EF4-FFF2-40B4-BE49-F238E27FC236}">
                <a16:creationId xmlns:a16="http://schemas.microsoft.com/office/drawing/2014/main" id="{6FA55D9D-7645-4028-948F-FB662166966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98503" y="2484194"/>
            <a:ext cx="2381250" cy="2381250"/>
          </a:xfrm>
          <a:prstGeom prst="rect">
            <a:avLst/>
          </a:prstGeom>
        </p:spPr>
      </p:pic>
    </p:spTree>
    <p:extLst>
      <p:ext uri="{BB962C8B-B14F-4D97-AF65-F5344CB8AC3E}">
        <p14:creationId xmlns:p14="http://schemas.microsoft.com/office/powerpoint/2010/main" val="204688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F22B-E2F3-449E-8108-43A46B395B51}"/>
              </a:ext>
            </a:extLst>
          </p:cNvPr>
          <p:cNvSpPr>
            <a:spLocks noGrp="1"/>
          </p:cNvSpPr>
          <p:nvPr>
            <p:ph type="title"/>
          </p:nvPr>
        </p:nvSpPr>
        <p:spPr>
          <a:xfrm>
            <a:off x="1935678" y="1061421"/>
            <a:ext cx="8170223" cy="768096"/>
          </a:xfrm>
        </p:spPr>
        <p:txBody>
          <a:bodyPr/>
          <a:lstStyle/>
          <a:p>
            <a:r>
              <a:rPr lang="en-US" b="1" dirty="0">
                <a:latin typeface="+mn-lt"/>
              </a:rPr>
              <a:t>The </a:t>
            </a:r>
            <a:r>
              <a:rPr lang="en-US" b="1" dirty="0" err="1">
                <a:latin typeface="+mn-lt"/>
              </a:rPr>
              <a:t>Coachee</a:t>
            </a:r>
            <a:r>
              <a:rPr lang="en-US" b="1" dirty="0">
                <a:latin typeface="+mn-lt"/>
              </a:rPr>
              <a:t> </a:t>
            </a:r>
            <a:r>
              <a:rPr lang="en-US" b="1" u="sng" dirty="0">
                <a:latin typeface="+mn-lt"/>
              </a:rPr>
              <a:t>BENEFITS</a:t>
            </a:r>
            <a:r>
              <a:rPr lang="en-US" b="1" dirty="0">
                <a:latin typeface="+mn-lt"/>
              </a:rPr>
              <a:t> include:</a:t>
            </a:r>
          </a:p>
        </p:txBody>
      </p:sp>
      <p:sp>
        <p:nvSpPr>
          <p:cNvPr id="3" name="Content Placeholder 2">
            <a:extLst>
              <a:ext uri="{FF2B5EF4-FFF2-40B4-BE49-F238E27FC236}">
                <a16:creationId xmlns:a16="http://schemas.microsoft.com/office/drawing/2014/main" id="{66CD1F93-EDA9-4ABE-BB9A-781F8D26E66F}"/>
              </a:ext>
            </a:extLst>
          </p:cNvPr>
          <p:cNvSpPr>
            <a:spLocks noGrp="1"/>
          </p:cNvSpPr>
          <p:nvPr>
            <p:ph idx="1"/>
          </p:nvPr>
        </p:nvSpPr>
        <p:spPr>
          <a:xfrm>
            <a:off x="1935678" y="2874718"/>
            <a:ext cx="9601200" cy="3149758"/>
          </a:xfrm>
        </p:spPr>
        <p:txBody>
          <a:bodyPr>
            <a:normAutofit/>
          </a:bodyPr>
          <a:lstStyle/>
          <a:p>
            <a:pPr lvl="0"/>
            <a:r>
              <a:rPr lang="en-US" b="1" dirty="0"/>
              <a:t>Learn to solve their own problems</a:t>
            </a:r>
          </a:p>
          <a:p>
            <a:pPr lvl="0"/>
            <a:r>
              <a:rPr lang="en-US" b="1" dirty="0"/>
              <a:t>Improve skills and performance</a:t>
            </a:r>
          </a:p>
          <a:p>
            <a:pPr lvl="0"/>
            <a:r>
              <a:rPr lang="en-US" b="1" dirty="0"/>
              <a:t>Learn how to identify and act on development needs.</a:t>
            </a:r>
          </a:p>
          <a:p>
            <a:pPr lvl="0"/>
            <a:r>
              <a:rPr lang="en-US" b="1" dirty="0"/>
              <a:t>Have greater confidence and accept responsibility</a:t>
            </a:r>
          </a:p>
          <a:p>
            <a:pPr lvl="0"/>
            <a:r>
              <a:rPr lang="en-US" b="1" dirty="0"/>
              <a:t>Develop greater self-awareness and gain new perspectives on ability</a:t>
            </a:r>
          </a:p>
          <a:p>
            <a:pPr lvl="0"/>
            <a:r>
              <a:rPr lang="en-US" b="1" dirty="0"/>
              <a:t>Acquire new skills and abilities</a:t>
            </a:r>
          </a:p>
        </p:txBody>
      </p:sp>
      <p:pic>
        <p:nvPicPr>
          <p:cNvPr id="4" name="Picture 3">
            <a:extLst>
              <a:ext uri="{FF2B5EF4-FFF2-40B4-BE49-F238E27FC236}">
                <a16:creationId xmlns:a16="http://schemas.microsoft.com/office/drawing/2014/main" id="{96F05201-9496-4FFD-A8A9-F21A0775930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8096" y="2215737"/>
            <a:ext cx="1497800" cy="1497800"/>
          </a:xfrm>
          <a:prstGeom prst="rect">
            <a:avLst/>
          </a:prstGeom>
        </p:spPr>
      </p:pic>
    </p:spTree>
    <p:extLst>
      <p:ext uri="{BB962C8B-B14F-4D97-AF65-F5344CB8AC3E}">
        <p14:creationId xmlns:p14="http://schemas.microsoft.com/office/powerpoint/2010/main" val="49070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EC3B3-C910-4A82-82FB-158859CEF107}"/>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748473" y="306692"/>
            <a:ext cx="4530630" cy="6414289"/>
          </a:xfrm>
          <a:prstGeom prst="rect">
            <a:avLst/>
          </a:prstGeom>
          <a:noFill/>
        </p:spPr>
      </p:pic>
    </p:spTree>
    <p:extLst>
      <p:ext uri="{BB962C8B-B14F-4D97-AF65-F5344CB8AC3E}">
        <p14:creationId xmlns:p14="http://schemas.microsoft.com/office/powerpoint/2010/main" val="139761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51" y="219654"/>
            <a:ext cx="7206095" cy="590838"/>
          </a:xfrm>
        </p:spPr>
        <p:txBody>
          <a:bodyPr>
            <a:normAutofit/>
          </a:bodyPr>
          <a:lstStyle/>
          <a:p>
            <a:r>
              <a:rPr lang="en-US" sz="3600" b="1" dirty="0">
                <a:solidFill>
                  <a:srgbClr val="FFFFFF"/>
                </a:solidFill>
                <a:latin typeface="+mn-lt"/>
              </a:rPr>
              <a:t>Why are Coaching skills important?</a:t>
            </a:r>
          </a:p>
        </p:txBody>
      </p:sp>
      <p:pic>
        <p:nvPicPr>
          <p:cNvPr id="8" name="Picture 7">
            <a:extLst>
              <a:ext uri="{FF2B5EF4-FFF2-40B4-BE49-F238E27FC236}">
                <a16:creationId xmlns:a16="http://schemas.microsoft.com/office/drawing/2014/main" id="{10EA765C-653D-4586-BCA4-1EE96D81F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650" y="3143250"/>
            <a:ext cx="3562350" cy="3562350"/>
          </a:xfrm>
          <a:prstGeom prst="rect">
            <a:avLst/>
          </a:prstGeom>
        </p:spPr>
      </p:pic>
      <p:sp>
        <p:nvSpPr>
          <p:cNvPr id="4" name="Rectangle 3">
            <a:extLst>
              <a:ext uri="{FF2B5EF4-FFF2-40B4-BE49-F238E27FC236}">
                <a16:creationId xmlns:a16="http://schemas.microsoft.com/office/drawing/2014/main" id="{4AB9B71A-6C38-431E-83CE-46B6FE2C2AE1}"/>
              </a:ext>
            </a:extLst>
          </p:cNvPr>
          <p:cNvSpPr/>
          <p:nvPr/>
        </p:nvSpPr>
        <p:spPr>
          <a:xfrm>
            <a:off x="2038349" y="2128545"/>
            <a:ext cx="7297623" cy="1146211"/>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Provide timely guidance and feedback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Guide and support others to excel</a:t>
            </a:r>
          </a:p>
        </p:txBody>
      </p:sp>
      <p:sp>
        <p:nvSpPr>
          <p:cNvPr id="3" name="TextBox 2">
            <a:extLst>
              <a:ext uri="{FF2B5EF4-FFF2-40B4-BE49-F238E27FC236}">
                <a16:creationId xmlns:a16="http://schemas.microsoft.com/office/drawing/2014/main" id="{B8F69F89-F2BA-4EB4-8E34-76DA9D31A608}"/>
              </a:ext>
            </a:extLst>
          </p:cNvPr>
          <p:cNvSpPr txBox="1"/>
          <p:nvPr/>
        </p:nvSpPr>
        <p:spPr>
          <a:xfrm>
            <a:off x="1822218" y="625826"/>
            <a:ext cx="844573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Why are Coaching Skills Essential</a:t>
            </a:r>
          </a:p>
        </p:txBody>
      </p:sp>
    </p:spTree>
    <p:extLst>
      <p:ext uri="{BB962C8B-B14F-4D97-AF65-F5344CB8AC3E}">
        <p14:creationId xmlns:p14="http://schemas.microsoft.com/office/powerpoint/2010/main" val="141074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199F-BEC2-4431-92B2-703297EF5F79}"/>
              </a:ext>
            </a:extLst>
          </p:cNvPr>
          <p:cNvSpPr>
            <a:spLocks noGrp="1"/>
          </p:cNvSpPr>
          <p:nvPr>
            <p:ph type="title"/>
          </p:nvPr>
        </p:nvSpPr>
        <p:spPr>
          <a:xfrm>
            <a:off x="1935678" y="750046"/>
            <a:ext cx="10379034" cy="768096"/>
          </a:xfrm>
        </p:spPr>
        <p:txBody>
          <a:bodyPr/>
          <a:lstStyle/>
          <a:p>
            <a:pPr algn="l"/>
            <a:r>
              <a:rPr lang="en-US" b="1" dirty="0">
                <a:latin typeface="+mn-lt"/>
              </a:rPr>
              <a:t>Coaching 7 Essential Questions:</a:t>
            </a:r>
          </a:p>
        </p:txBody>
      </p:sp>
      <p:sp>
        <p:nvSpPr>
          <p:cNvPr id="3" name="Content Placeholder 2">
            <a:extLst>
              <a:ext uri="{FF2B5EF4-FFF2-40B4-BE49-F238E27FC236}">
                <a16:creationId xmlns:a16="http://schemas.microsoft.com/office/drawing/2014/main" id="{B29F61FA-DFF9-4DF2-9398-DEA5DC159A5A}"/>
              </a:ext>
            </a:extLst>
          </p:cNvPr>
          <p:cNvSpPr>
            <a:spLocks noGrp="1"/>
          </p:cNvSpPr>
          <p:nvPr>
            <p:ph idx="1"/>
          </p:nvPr>
        </p:nvSpPr>
        <p:spPr>
          <a:xfrm>
            <a:off x="2456214" y="2395640"/>
            <a:ext cx="5153891" cy="3328266"/>
          </a:xfrm>
        </p:spPr>
        <p:txBody>
          <a:bodyPr/>
          <a:lstStyle/>
          <a:p>
            <a:r>
              <a:rPr lang="en-US" b="1" dirty="0"/>
              <a:t>The Kickstart Question</a:t>
            </a:r>
          </a:p>
          <a:p>
            <a:r>
              <a:rPr lang="en-US" b="1" dirty="0"/>
              <a:t>The AWE Question</a:t>
            </a:r>
          </a:p>
          <a:p>
            <a:r>
              <a:rPr lang="en-US" b="1" dirty="0"/>
              <a:t>The Focus Question</a:t>
            </a:r>
          </a:p>
          <a:p>
            <a:r>
              <a:rPr lang="en-US" b="1" dirty="0"/>
              <a:t>The Foundation Question</a:t>
            </a:r>
          </a:p>
          <a:p>
            <a:r>
              <a:rPr lang="en-US" b="1" dirty="0"/>
              <a:t>The Lazy Question</a:t>
            </a:r>
          </a:p>
          <a:p>
            <a:r>
              <a:rPr lang="en-US" b="1" dirty="0"/>
              <a:t>The Strategic Question</a:t>
            </a:r>
          </a:p>
          <a:p>
            <a:r>
              <a:rPr lang="en-US" b="1" dirty="0"/>
              <a:t>The Learning Question</a:t>
            </a:r>
          </a:p>
        </p:txBody>
      </p:sp>
      <p:pic>
        <p:nvPicPr>
          <p:cNvPr id="5" name="Picture 4">
            <a:extLst>
              <a:ext uri="{FF2B5EF4-FFF2-40B4-BE49-F238E27FC236}">
                <a16:creationId xmlns:a16="http://schemas.microsoft.com/office/drawing/2014/main" id="{35AF6BC5-61A5-4591-800B-1FD75FAC27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90445" y="2786347"/>
            <a:ext cx="2999971" cy="2249978"/>
          </a:xfrm>
          <a:prstGeom prst="rect">
            <a:avLst/>
          </a:prstGeom>
        </p:spPr>
      </p:pic>
    </p:spTree>
    <p:extLst>
      <p:ext uri="{BB962C8B-B14F-4D97-AF65-F5344CB8AC3E}">
        <p14:creationId xmlns:p14="http://schemas.microsoft.com/office/powerpoint/2010/main" val="403826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BB18DF-B196-4235-B4DD-BACE61ADA52C}"/>
              </a:ext>
            </a:extLst>
          </p:cNvPr>
          <p:cNvPicPr>
            <a:picLocks noGrp="1" noChangeAspect="1"/>
          </p:cNvPicPr>
          <p:nvPr>
            <p:ph idx="1"/>
          </p:nvPr>
        </p:nvPicPr>
        <p:blipFill>
          <a:blip r:embed="rId3"/>
          <a:stretch>
            <a:fillRect/>
          </a:stretch>
        </p:blipFill>
        <p:spPr>
          <a:xfrm>
            <a:off x="2185555" y="510611"/>
            <a:ext cx="2800350" cy="3393528"/>
          </a:xfrm>
          <a:prstGeom prst="rect">
            <a:avLst/>
          </a:prstGeom>
        </p:spPr>
      </p:pic>
      <p:sp>
        <p:nvSpPr>
          <p:cNvPr id="6" name="TextBox 5">
            <a:extLst>
              <a:ext uri="{FF2B5EF4-FFF2-40B4-BE49-F238E27FC236}">
                <a16:creationId xmlns:a16="http://schemas.microsoft.com/office/drawing/2014/main" id="{EC8319A8-E157-49FA-84EF-506246A30EB0}"/>
              </a:ext>
            </a:extLst>
          </p:cNvPr>
          <p:cNvSpPr txBox="1"/>
          <p:nvPr/>
        </p:nvSpPr>
        <p:spPr>
          <a:xfrm>
            <a:off x="4985905" y="3762549"/>
            <a:ext cx="5143500" cy="206210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Stay Curious, Stay Genuine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Ask It One More Time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Recognize Success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Move On When It’s Time</a:t>
            </a:r>
          </a:p>
        </p:txBody>
      </p:sp>
    </p:spTree>
    <p:extLst>
      <p:ext uri="{BB962C8B-B14F-4D97-AF65-F5344CB8AC3E}">
        <p14:creationId xmlns:p14="http://schemas.microsoft.com/office/powerpoint/2010/main" val="12317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D596-4373-48BB-B816-860BCC2AC35C}"/>
              </a:ext>
            </a:extLst>
          </p:cNvPr>
          <p:cNvSpPr>
            <a:spLocks noGrp="1"/>
          </p:cNvSpPr>
          <p:nvPr>
            <p:ph type="title"/>
          </p:nvPr>
        </p:nvSpPr>
        <p:spPr>
          <a:xfrm>
            <a:off x="1905329" y="576125"/>
            <a:ext cx="8782463" cy="768096"/>
          </a:xfrm>
        </p:spPr>
        <p:txBody>
          <a:bodyPr>
            <a:normAutofit fontScale="90000"/>
          </a:bodyPr>
          <a:lstStyle/>
          <a:p>
            <a:pPr algn="l"/>
            <a:r>
              <a:rPr lang="en-US" b="1" dirty="0">
                <a:latin typeface="+mn-lt"/>
              </a:rPr>
              <a:t>Relationship Building Elements </a:t>
            </a:r>
            <a:br>
              <a:rPr lang="en-US" b="1" dirty="0">
                <a:latin typeface="+mn-lt"/>
              </a:rPr>
            </a:br>
            <a:r>
              <a:rPr lang="en-US" b="1" dirty="0">
                <a:latin typeface="+mn-lt"/>
              </a:rPr>
              <a:t>between you and other volunteers:</a:t>
            </a:r>
            <a:endParaRPr lang="en-US" dirty="0">
              <a:latin typeface="+mn-lt"/>
            </a:endParaRPr>
          </a:p>
        </p:txBody>
      </p:sp>
      <p:sp>
        <p:nvSpPr>
          <p:cNvPr id="3" name="Content Placeholder 2">
            <a:extLst>
              <a:ext uri="{FF2B5EF4-FFF2-40B4-BE49-F238E27FC236}">
                <a16:creationId xmlns:a16="http://schemas.microsoft.com/office/drawing/2014/main" id="{70E7F7E4-5A08-4924-A607-CBC95FC006B9}"/>
              </a:ext>
            </a:extLst>
          </p:cNvPr>
          <p:cNvSpPr>
            <a:spLocks noGrp="1"/>
          </p:cNvSpPr>
          <p:nvPr>
            <p:ph idx="1"/>
          </p:nvPr>
        </p:nvSpPr>
        <p:spPr>
          <a:xfrm>
            <a:off x="1905329" y="2370874"/>
            <a:ext cx="9601200" cy="2876626"/>
          </a:xfrm>
        </p:spPr>
        <p:txBody>
          <a:bodyPr>
            <a:normAutofit/>
          </a:bodyPr>
          <a:lstStyle/>
          <a:p>
            <a:pPr lvl="0"/>
            <a:r>
              <a:rPr lang="en-US" b="1" dirty="0"/>
              <a:t>Develop trust</a:t>
            </a:r>
            <a:r>
              <a:rPr lang="en-US" dirty="0"/>
              <a:t> </a:t>
            </a:r>
          </a:p>
          <a:p>
            <a:pPr lvl="0"/>
            <a:r>
              <a:rPr lang="en-US" b="1" dirty="0"/>
              <a:t>Mutual respect</a:t>
            </a:r>
            <a:endParaRPr lang="en-US" dirty="0"/>
          </a:p>
          <a:p>
            <a:pPr lvl="0"/>
            <a:r>
              <a:rPr lang="en-US" b="1" dirty="0"/>
              <a:t>Appreciate diversity</a:t>
            </a:r>
            <a:r>
              <a:rPr lang="en-US" dirty="0"/>
              <a:t> </a:t>
            </a:r>
          </a:p>
          <a:p>
            <a:pPr lvl="0"/>
            <a:r>
              <a:rPr lang="en-US" b="1" dirty="0"/>
              <a:t>Open communication</a:t>
            </a:r>
            <a:r>
              <a:rPr lang="en-US" dirty="0"/>
              <a:t> </a:t>
            </a:r>
          </a:p>
          <a:p>
            <a:pPr lvl="0"/>
            <a:r>
              <a:rPr lang="en-US" b="1" dirty="0"/>
              <a:t>Be mindful</a:t>
            </a:r>
            <a:r>
              <a:rPr lang="en-US" dirty="0"/>
              <a:t> </a:t>
            </a:r>
          </a:p>
          <a:p>
            <a:pPr lvl="0"/>
            <a:r>
              <a:rPr lang="en-US" b="1" dirty="0"/>
              <a:t>Get to know them and allow them to get to know you</a:t>
            </a:r>
            <a:r>
              <a:rPr lang="en-US" dirty="0"/>
              <a:t>.</a:t>
            </a:r>
          </a:p>
          <a:p>
            <a:endParaRPr lang="en-US" dirty="0"/>
          </a:p>
        </p:txBody>
      </p:sp>
      <p:pic>
        <p:nvPicPr>
          <p:cNvPr id="8" name="Picture 7">
            <a:extLst>
              <a:ext uri="{FF2B5EF4-FFF2-40B4-BE49-F238E27FC236}">
                <a16:creationId xmlns:a16="http://schemas.microsoft.com/office/drawing/2014/main" id="{5A1F1147-A8E3-46A4-BCF7-855981DAFE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6261" y="2370874"/>
            <a:ext cx="2885542" cy="2116252"/>
          </a:xfrm>
          <a:prstGeom prst="rect">
            <a:avLst/>
          </a:prstGeom>
        </p:spPr>
      </p:pic>
    </p:spTree>
    <p:extLst>
      <p:ext uri="{BB962C8B-B14F-4D97-AF65-F5344CB8AC3E}">
        <p14:creationId xmlns:p14="http://schemas.microsoft.com/office/powerpoint/2010/main" val="64953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3791-7391-45D1-9ADF-74055D5EE2D9}"/>
              </a:ext>
            </a:extLst>
          </p:cNvPr>
          <p:cNvSpPr>
            <a:spLocks noGrp="1"/>
          </p:cNvSpPr>
          <p:nvPr>
            <p:ph type="title"/>
          </p:nvPr>
        </p:nvSpPr>
        <p:spPr>
          <a:xfrm>
            <a:off x="2037607" y="771896"/>
            <a:ext cx="6797634" cy="1035059"/>
          </a:xfrm>
        </p:spPr>
        <p:txBody>
          <a:bodyPr>
            <a:normAutofit fontScale="90000"/>
          </a:bodyPr>
          <a:lstStyle/>
          <a:p>
            <a:pPr algn="l"/>
            <a:r>
              <a:rPr lang="en-US" b="1" dirty="0">
                <a:latin typeface="+mn-lt"/>
              </a:rPr>
              <a:t>A MINDSET is…</a:t>
            </a:r>
            <a:br>
              <a:rPr lang="en-US"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3156185D-0D76-4008-B81D-E496C5738A57}"/>
              </a:ext>
            </a:extLst>
          </p:cNvPr>
          <p:cNvSpPr>
            <a:spLocks noGrp="1"/>
          </p:cNvSpPr>
          <p:nvPr>
            <p:ph idx="1"/>
          </p:nvPr>
        </p:nvSpPr>
        <p:spPr>
          <a:xfrm>
            <a:off x="1906979" y="2130103"/>
            <a:ext cx="10515600" cy="3253451"/>
          </a:xfrm>
        </p:spPr>
        <p:txBody>
          <a:bodyPr/>
          <a:lstStyle/>
          <a:p>
            <a:pPr lvl="0"/>
            <a:r>
              <a:rPr lang="en-US" dirty="0"/>
              <a:t>A set of assumptions, methods or notions held by one or more people.</a:t>
            </a:r>
          </a:p>
          <a:p>
            <a:pPr lvl="0"/>
            <a:r>
              <a:rPr lang="en-US" dirty="0"/>
              <a:t>A mindset can also be seen as incident of a person's world view or philosophy of life.</a:t>
            </a:r>
          </a:p>
          <a:p>
            <a:pPr lvl="0"/>
            <a:r>
              <a:rPr lang="en-US" dirty="0"/>
              <a:t>A mindset may be so firmly established that it creates a powerful incentive within these people or groups to continue to adopt or accept prior behaviors, choices, or tools.</a:t>
            </a:r>
          </a:p>
          <a:p>
            <a:endParaRPr lang="en-US" dirty="0"/>
          </a:p>
        </p:txBody>
      </p:sp>
      <p:pic>
        <p:nvPicPr>
          <p:cNvPr id="5" name="Picture 4">
            <a:extLst>
              <a:ext uri="{FF2B5EF4-FFF2-40B4-BE49-F238E27FC236}">
                <a16:creationId xmlns:a16="http://schemas.microsoft.com/office/drawing/2014/main" id="{ACCC03B3-38D1-4CF8-B118-C422FB4BB3D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38753" y="4343284"/>
            <a:ext cx="3064780" cy="2298585"/>
          </a:xfrm>
          <a:prstGeom prst="rect">
            <a:avLst/>
          </a:prstGeom>
        </p:spPr>
      </p:pic>
    </p:spTree>
    <p:extLst>
      <p:ext uri="{BB962C8B-B14F-4D97-AF65-F5344CB8AC3E}">
        <p14:creationId xmlns:p14="http://schemas.microsoft.com/office/powerpoint/2010/main" val="328209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D278D4-203F-46D8-B66D-FEF79D150962}"/>
              </a:ext>
            </a:extLst>
          </p:cNvPr>
          <p:cNvSpPr>
            <a:spLocks noGrp="1"/>
          </p:cNvSpPr>
          <p:nvPr>
            <p:ph type="ctrTitle"/>
          </p:nvPr>
        </p:nvSpPr>
        <p:spPr>
          <a:xfrm>
            <a:off x="6746628" y="1783959"/>
            <a:ext cx="4645250" cy="2889114"/>
          </a:xfrm>
        </p:spPr>
        <p:txBody>
          <a:bodyPr anchor="b">
            <a:normAutofit/>
          </a:bodyPr>
          <a:lstStyle/>
          <a:p>
            <a:pPr algn="l"/>
            <a:r>
              <a:rPr lang="en-US" sz="4700" dirty="0">
                <a:solidFill>
                  <a:srgbClr val="FFFF00"/>
                </a:solidFill>
              </a:rPr>
              <a:t>Coaching</a:t>
            </a:r>
            <a:br>
              <a:rPr lang="en-US" sz="4700" dirty="0">
                <a:solidFill>
                  <a:schemeClr val="bg1"/>
                </a:solidFill>
              </a:rPr>
            </a:br>
            <a:br>
              <a:rPr lang="en-US" sz="4700" dirty="0">
                <a:solidFill>
                  <a:schemeClr val="bg1"/>
                </a:solidFill>
              </a:rPr>
            </a:br>
            <a:endParaRPr lang="en-US" sz="47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sign&#10;&#10;Description generated with high confidence">
            <a:extLst>
              <a:ext uri="{FF2B5EF4-FFF2-40B4-BE49-F238E27FC236}">
                <a16:creationId xmlns:a16="http://schemas.microsoft.com/office/drawing/2014/main" id="{64AC6873-E9F8-43FF-BF03-4E8F8559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
        <p:nvSpPr>
          <p:cNvPr id="14" name="Subtitle 2">
            <a:extLst>
              <a:ext uri="{FF2B5EF4-FFF2-40B4-BE49-F238E27FC236}">
                <a16:creationId xmlns:a16="http://schemas.microsoft.com/office/drawing/2014/main" id="{BF80A470-3A79-4FBE-A6CA-AC7D36B252EB}"/>
              </a:ext>
            </a:extLst>
          </p:cNvPr>
          <p:cNvSpPr>
            <a:spLocks noGrp="1"/>
          </p:cNvSpPr>
          <p:nvPr>
            <p:ph type="subTitle" idx="1"/>
          </p:nvPr>
        </p:nvSpPr>
        <p:spPr>
          <a:xfrm>
            <a:off x="6746627" y="4750893"/>
            <a:ext cx="4645250" cy="1147863"/>
          </a:xfrm>
        </p:spPr>
        <p:txBody>
          <a:bodyPr anchor="t">
            <a:normAutofit/>
          </a:bodyPr>
          <a:lstStyle/>
          <a:p>
            <a:pPr algn="l"/>
            <a:r>
              <a:rPr lang="en-US" sz="1900" i="1" dirty="0">
                <a:solidFill>
                  <a:schemeClr val="bg1"/>
                </a:solidFill>
              </a:rPr>
              <a:t>Philmont Training Center</a:t>
            </a:r>
          </a:p>
          <a:p>
            <a:pPr algn="l"/>
            <a:r>
              <a:rPr lang="en-US" sz="1900" i="1" dirty="0">
                <a:solidFill>
                  <a:schemeClr val="bg1"/>
                </a:solidFill>
              </a:rPr>
              <a:t>Commissioner Week 2019</a:t>
            </a:r>
          </a:p>
          <a:p>
            <a:pPr algn="l"/>
            <a:r>
              <a:rPr lang="en-US" sz="1900" i="1" dirty="0">
                <a:solidFill>
                  <a:schemeClr val="bg1"/>
                </a:solidFill>
              </a:rPr>
              <a:t>Coaching</a:t>
            </a:r>
          </a:p>
          <a:p>
            <a:pPr algn="l"/>
            <a:endParaRPr lang="en-US" sz="1900" i="1" dirty="0">
              <a:solidFill>
                <a:schemeClr val="bg1"/>
              </a:solidFill>
            </a:endParaRPr>
          </a:p>
        </p:txBody>
      </p:sp>
    </p:spTree>
    <p:extLst>
      <p:ext uri="{BB962C8B-B14F-4D97-AF65-F5344CB8AC3E}">
        <p14:creationId xmlns:p14="http://schemas.microsoft.com/office/powerpoint/2010/main" val="375805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EB9A7DF-6724-48DE-B8BD-61A4A4AAB1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911926"/>
            <a:ext cx="6591300" cy="45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a:extLst>
              <a:ext uri="{FF2B5EF4-FFF2-40B4-BE49-F238E27FC236}">
                <a16:creationId xmlns:a16="http://schemas.microsoft.com/office/drawing/2014/main" id="{691355B2-449D-49FE-87C5-BA0024968FC9}"/>
              </a:ext>
            </a:extLst>
          </p:cNvPr>
          <p:cNvSpPr>
            <a:spLocks noGrp="1"/>
          </p:cNvSpPr>
          <p:nvPr>
            <p:ph type="title"/>
          </p:nvPr>
        </p:nvSpPr>
        <p:spPr>
          <a:xfrm>
            <a:off x="2152651" y="215498"/>
            <a:ext cx="6994121" cy="540961"/>
          </a:xfrm>
        </p:spPr>
        <p:txBody>
          <a:bodyPr>
            <a:noAutofit/>
          </a:bodyPr>
          <a:lstStyle/>
          <a:p>
            <a:r>
              <a:rPr lang="en-US" sz="3600" b="1" dirty="0">
                <a:solidFill>
                  <a:srgbClr val="FFFFFF"/>
                </a:solidFill>
                <a:latin typeface="+mn-lt"/>
              </a:rPr>
              <a:t>C.O.A.C.H. Mindset</a:t>
            </a:r>
          </a:p>
        </p:txBody>
      </p:sp>
      <p:pic>
        <p:nvPicPr>
          <p:cNvPr id="4" name="Picture 3">
            <a:extLst>
              <a:ext uri="{FF2B5EF4-FFF2-40B4-BE49-F238E27FC236}">
                <a16:creationId xmlns:a16="http://schemas.microsoft.com/office/drawing/2014/main" id="{C5B6B8F8-7983-45F2-B4CD-E2CE8D329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1880" y="2425322"/>
            <a:ext cx="2609850" cy="3910164"/>
          </a:xfrm>
          <a:prstGeom prst="rect">
            <a:avLst/>
          </a:prstGeom>
        </p:spPr>
      </p:pic>
      <p:sp>
        <p:nvSpPr>
          <p:cNvPr id="7" name="Title 1">
            <a:extLst>
              <a:ext uri="{FF2B5EF4-FFF2-40B4-BE49-F238E27FC236}">
                <a16:creationId xmlns:a16="http://schemas.microsoft.com/office/drawing/2014/main" id="{D5C9B491-D02C-4288-8F7F-1EE69F858771}"/>
              </a:ext>
            </a:extLst>
          </p:cNvPr>
          <p:cNvSpPr txBox="1">
            <a:spLocks/>
          </p:cNvSpPr>
          <p:nvPr/>
        </p:nvSpPr>
        <p:spPr>
          <a:xfrm>
            <a:off x="1900052" y="323086"/>
            <a:ext cx="68639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C.O.A.C.H Mindset</a:t>
            </a:r>
          </a:p>
        </p:txBody>
      </p:sp>
    </p:spTree>
    <p:extLst>
      <p:ext uri="{BB962C8B-B14F-4D97-AF65-F5344CB8AC3E}">
        <p14:creationId xmlns:p14="http://schemas.microsoft.com/office/powerpoint/2010/main" val="399225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47650"/>
            <a:ext cx="3299114" cy="625187"/>
          </a:xfrm>
        </p:spPr>
        <p:txBody>
          <a:bodyPr>
            <a:normAutofit/>
          </a:bodyPr>
          <a:lstStyle/>
          <a:p>
            <a:r>
              <a:rPr lang="en-US" sz="3600" b="1" dirty="0">
                <a:solidFill>
                  <a:srgbClr val="FFFFFF"/>
                </a:solidFill>
                <a:latin typeface="+mn-lt"/>
              </a:rPr>
              <a:t>Clarify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54" y="1898618"/>
            <a:ext cx="5468937" cy="436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343400" y="2819401"/>
            <a:ext cx="3124200" cy="187743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Expectations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Needs</a:t>
            </a:r>
          </a:p>
          <a:p>
            <a:pPr marL="457200" marR="0" lvl="0"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Level of Trust</a:t>
            </a:r>
          </a:p>
        </p:txBody>
      </p:sp>
      <p:pic>
        <p:nvPicPr>
          <p:cNvPr id="5" name="Picture 4">
            <a:extLst>
              <a:ext uri="{FF2B5EF4-FFF2-40B4-BE49-F238E27FC236}">
                <a16:creationId xmlns:a16="http://schemas.microsoft.com/office/drawing/2014/main" id="{4ADF9080-2D4C-4C90-B253-2EAECD8EA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3278" y="4405745"/>
            <a:ext cx="2168506" cy="1509280"/>
          </a:xfrm>
          <a:prstGeom prst="rect">
            <a:avLst/>
          </a:prstGeom>
        </p:spPr>
      </p:pic>
      <p:sp>
        <p:nvSpPr>
          <p:cNvPr id="6" name="Title 1">
            <a:extLst>
              <a:ext uri="{FF2B5EF4-FFF2-40B4-BE49-F238E27FC236}">
                <a16:creationId xmlns:a16="http://schemas.microsoft.com/office/drawing/2014/main" id="{5D3ED729-5AF2-48DA-A04B-4C886083A28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Clarify</a:t>
            </a:r>
          </a:p>
        </p:txBody>
      </p:sp>
    </p:spTree>
    <p:extLst>
      <p:ext uri="{BB962C8B-B14F-4D97-AF65-F5344CB8AC3E}">
        <p14:creationId xmlns:p14="http://schemas.microsoft.com/office/powerpoint/2010/main" val="257534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365127"/>
            <a:ext cx="4525241" cy="570056"/>
          </a:xfrm>
        </p:spPr>
        <p:txBody>
          <a:bodyPr>
            <a:normAutofit fontScale="90000"/>
          </a:bodyPr>
          <a:lstStyle/>
          <a:p>
            <a:r>
              <a:rPr lang="en-US" sz="3600" b="1" dirty="0">
                <a:solidFill>
                  <a:srgbClr val="FFFFFF"/>
                </a:solidFill>
                <a:latin typeface="+mn-lt"/>
              </a:rPr>
              <a:t>Observe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379" y="1943736"/>
            <a:ext cx="5468937" cy="436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6738" y="2295878"/>
            <a:ext cx="7109525" cy="40164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Through Evaluation and Inspection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Through Conversations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Through Direct Observation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Look for Lead Measures (not just lagging indicators)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3200" b="1" dirty="0">
                <a:solidFill>
                  <a:prstClr val="black"/>
                </a:solidFill>
                <a:latin typeface="Calibri" panose="020F0502020204030204"/>
              </a:rPr>
              <a:t>Give immediate specific feedback</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7FF8C2E-5796-45CF-B0CD-3A39C5650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9891" y="3024052"/>
            <a:ext cx="1709387" cy="1827646"/>
          </a:xfrm>
          <a:prstGeom prst="rect">
            <a:avLst/>
          </a:prstGeom>
        </p:spPr>
      </p:pic>
      <p:sp>
        <p:nvSpPr>
          <p:cNvPr id="7" name="Title 1">
            <a:extLst>
              <a:ext uri="{FF2B5EF4-FFF2-40B4-BE49-F238E27FC236}">
                <a16:creationId xmlns:a16="http://schemas.microsoft.com/office/drawing/2014/main" id="{59FF70E4-7705-482B-9C08-08547A5A6007}"/>
              </a:ext>
            </a:extLst>
          </p:cNvPr>
          <p:cNvSpPr txBox="1">
            <a:spLocks/>
          </p:cNvSpPr>
          <p:nvPr/>
        </p:nvSpPr>
        <p:spPr>
          <a:xfrm>
            <a:off x="1888177" y="365125"/>
            <a:ext cx="84077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Observe</a:t>
            </a:r>
          </a:p>
        </p:txBody>
      </p:sp>
    </p:spTree>
    <p:extLst>
      <p:ext uri="{BB962C8B-B14F-4D97-AF65-F5344CB8AC3E}">
        <p14:creationId xmlns:p14="http://schemas.microsoft.com/office/powerpoint/2010/main" val="20367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29" y="2076763"/>
            <a:ext cx="5468937" cy="436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0999" y="2438400"/>
            <a:ext cx="6248400"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Being Present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Active Listening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Allow Self-Discovery (Root 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Asking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Status (history)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Issue (discovery)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Impact (present state)</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364" name="Picture 4" descr="C:\Users\Administrator\AppData\Local\Microsoft\Windows\Temporary Internet Files\Content.IE5\XMIQI3UZ\why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16" r="18634" b="9006"/>
          <a:stretch/>
        </p:blipFill>
        <p:spPr bwMode="auto">
          <a:xfrm>
            <a:off x="9062030" y="4008818"/>
            <a:ext cx="1366482" cy="19690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7ACA753-0CD5-4E5E-A9A9-31273E154503}"/>
              </a:ext>
            </a:extLst>
          </p:cNvPr>
          <p:cNvSpPr>
            <a:spLocks noGrp="1"/>
          </p:cNvSpPr>
          <p:nvPr>
            <p:ph type="title"/>
          </p:nvPr>
        </p:nvSpPr>
        <p:spPr>
          <a:xfrm>
            <a:off x="2018804" y="371943"/>
            <a:ext cx="6020791" cy="1325563"/>
          </a:xfrm>
        </p:spPr>
        <p:txBody>
          <a:bodyPr/>
          <a:lstStyle/>
          <a:p>
            <a:pPr algn="l"/>
            <a:r>
              <a:rPr lang="en-US" b="1" dirty="0">
                <a:latin typeface="+mn-lt"/>
              </a:rPr>
              <a:t>Ask</a:t>
            </a:r>
          </a:p>
        </p:txBody>
      </p:sp>
    </p:spTree>
    <p:extLst>
      <p:ext uri="{BB962C8B-B14F-4D97-AF65-F5344CB8AC3E}">
        <p14:creationId xmlns:p14="http://schemas.microsoft.com/office/powerpoint/2010/main" val="123590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54" y="2124596"/>
            <a:ext cx="5468937" cy="436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90190" y="2124596"/>
            <a:ext cx="6218960"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Having trust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Engaging 2 – Way Conversations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Asking More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Ideal (future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 Intention (going forward)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Allow the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coachee</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to self-generate in developing the plan</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338" name="Picture 2" descr="C:\Users\Administrator\AppData\Local\Microsoft\Windows\Temporary Internet Files\Content.IE5\G8UEN0HF\Collabora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9150" y="3097233"/>
            <a:ext cx="1610591" cy="15941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CDA0CE2-2F7B-4B2F-B0F0-4110A86C209B}"/>
              </a:ext>
            </a:extLst>
          </p:cNvPr>
          <p:cNvSpPr>
            <a:spLocks noGrp="1"/>
          </p:cNvSpPr>
          <p:nvPr>
            <p:ph type="title"/>
          </p:nvPr>
        </p:nvSpPr>
        <p:spPr>
          <a:xfrm>
            <a:off x="1900052" y="657660"/>
            <a:ext cx="5468937" cy="768096"/>
          </a:xfrm>
        </p:spPr>
        <p:txBody>
          <a:bodyPr/>
          <a:lstStyle/>
          <a:p>
            <a:pPr algn="l"/>
            <a:r>
              <a:rPr lang="en-US" b="1" dirty="0">
                <a:latin typeface="+mn-lt"/>
              </a:rPr>
              <a:t>Collaborate</a:t>
            </a:r>
          </a:p>
        </p:txBody>
      </p:sp>
    </p:spTree>
    <p:extLst>
      <p:ext uri="{BB962C8B-B14F-4D97-AF65-F5344CB8AC3E}">
        <p14:creationId xmlns:p14="http://schemas.microsoft.com/office/powerpoint/2010/main" val="334396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307977"/>
            <a:ext cx="5647459" cy="528492"/>
          </a:xfrm>
        </p:spPr>
        <p:txBody>
          <a:bodyPr>
            <a:noAutofit/>
          </a:bodyPr>
          <a:lstStyle/>
          <a:p>
            <a:r>
              <a:rPr lang="en-US" sz="3600" b="1" dirty="0">
                <a:solidFill>
                  <a:srgbClr val="FFFFFF"/>
                </a:solidFill>
                <a:latin typeface="+mn-lt"/>
              </a:rPr>
              <a:t>Help</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30" y="2110177"/>
            <a:ext cx="5468937"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06652" y="1695080"/>
            <a:ext cx="7766050"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Foundational to the coaching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positive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supportive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authentic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 consistent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“Walk the Talk”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Provide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Give appreciative and constructive feedback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Always follow up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0F38FD3-9BB3-4CE3-9E4C-A80A5F6CE639}"/>
              </a:ext>
            </a:extLst>
          </p:cNvPr>
          <p:cNvSpPr txBox="1">
            <a:spLocks/>
          </p:cNvSpPr>
          <p:nvPr/>
        </p:nvSpPr>
        <p:spPr>
          <a:xfrm>
            <a:off x="1852551" y="365125"/>
            <a:ext cx="15675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Help</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055" y="3006726"/>
            <a:ext cx="2013129" cy="153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851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4E06-CCF5-4283-BF99-AF67BAE69B45}"/>
              </a:ext>
            </a:extLst>
          </p:cNvPr>
          <p:cNvSpPr>
            <a:spLocks noGrp="1"/>
          </p:cNvSpPr>
          <p:nvPr>
            <p:ph type="title"/>
          </p:nvPr>
        </p:nvSpPr>
        <p:spPr>
          <a:xfrm>
            <a:off x="1870611" y="571915"/>
            <a:ext cx="7309015" cy="768096"/>
          </a:xfrm>
        </p:spPr>
        <p:txBody>
          <a:bodyPr/>
          <a:lstStyle/>
          <a:p>
            <a:pPr algn="l"/>
            <a:r>
              <a:rPr lang="en-US" b="1" dirty="0">
                <a:latin typeface="+mn-lt"/>
              </a:rPr>
              <a:t>Using the C.O.A.C.H. Mindset</a:t>
            </a:r>
          </a:p>
        </p:txBody>
      </p:sp>
      <p:sp>
        <p:nvSpPr>
          <p:cNvPr id="3" name="Content Placeholder 2">
            <a:extLst>
              <a:ext uri="{FF2B5EF4-FFF2-40B4-BE49-F238E27FC236}">
                <a16:creationId xmlns:a16="http://schemas.microsoft.com/office/drawing/2014/main" id="{9A0A95D0-1FE9-4A32-B4A0-E4CA35099960}"/>
              </a:ext>
            </a:extLst>
          </p:cNvPr>
          <p:cNvSpPr>
            <a:spLocks noGrp="1"/>
          </p:cNvSpPr>
          <p:nvPr>
            <p:ph idx="1"/>
          </p:nvPr>
        </p:nvSpPr>
        <p:spPr>
          <a:xfrm>
            <a:off x="1870611" y="2098964"/>
            <a:ext cx="6915150" cy="3616035"/>
          </a:xfrm>
        </p:spPr>
        <p:txBody>
          <a:bodyPr>
            <a:normAutofit/>
          </a:bodyPr>
          <a:lstStyle/>
          <a:p>
            <a:pPr marL="0" indent="0">
              <a:buNone/>
            </a:pPr>
            <a:r>
              <a:rPr lang="en-US" sz="3200" dirty="0"/>
              <a:t>Four Types of Coaching Scenarios </a:t>
            </a:r>
          </a:p>
          <a:p>
            <a:r>
              <a:rPr lang="en-US" sz="3200" dirty="0"/>
              <a:t> Behavior</a:t>
            </a:r>
          </a:p>
          <a:p>
            <a:r>
              <a:rPr lang="en-US" sz="3200" dirty="0"/>
              <a:t> Performance</a:t>
            </a:r>
          </a:p>
          <a:p>
            <a:r>
              <a:rPr lang="en-US" sz="3200" dirty="0"/>
              <a:t> Development </a:t>
            </a:r>
          </a:p>
          <a:p>
            <a:r>
              <a:rPr lang="en-US" sz="3200" dirty="0"/>
              <a:t> Situational </a:t>
            </a:r>
          </a:p>
          <a:p>
            <a:pPr marL="0" indent="0">
              <a:buNone/>
            </a:pPr>
            <a:endParaRPr lang="en-US" dirty="0"/>
          </a:p>
        </p:txBody>
      </p:sp>
      <p:pic>
        <p:nvPicPr>
          <p:cNvPr id="4" name="Picture 3" descr="C:\Users\Administrator\AppData\Local\Microsoft\Windows\Temporary Internet Files\Content.IE5\3LBT4T93\executive_coaching[1].jpg">
            <a:extLst>
              <a:ext uri="{FF2B5EF4-FFF2-40B4-BE49-F238E27FC236}">
                <a16:creationId xmlns:a16="http://schemas.microsoft.com/office/drawing/2014/main" id="{FAF3F004-9395-4E5F-A4C8-B407D3ABD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118" y="3126178"/>
            <a:ext cx="5148272" cy="280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838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642B-5700-4B77-91EC-20E873A5FCBB}"/>
              </a:ext>
            </a:extLst>
          </p:cNvPr>
          <p:cNvSpPr>
            <a:spLocks noGrp="1"/>
          </p:cNvSpPr>
          <p:nvPr>
            <p:ph type="title"/>
          </p:nvPr>
        </p:nvSpPr>
        <p:spPr>
          <a:xfrm>
            <a:off x="1888178" y="760088"/>
            <a:ext cx="5628904" cy="768096"/>
          </a:xfrm>
        </p:spPr>
        <p:txBody>
          <a:bodyPr/>
          <a:lstStyle/>
          <a:p>
            <a:pPr algn="l"/>
            <a:r>
              <a:rPr lang="en-US" b="1" dirty="0">
                <a:latin typeface="+mn-lt"/>
              </a:rPr>
              <a:t>Behavior Coaching</a:t>
            </a:r>
          </a:p>
        </p:txBody>
      </p:sp>
      <p:sp>
        <p:nvSpPr>
          <p:cNvPr id="3" name="Content Placeholder 2">
            <a:extLst>
              <a:ext uri="{FF2B5EF4-FFF2-40B4-BE49-F238E27FC236}">
                <a16:creationId xmlns:a16="http://schemas.microsoft.com/office/drawing/2014/main" id="{1E75EFBB-3661-47AE-B644-587FAB37D731}"/>
              </a:ext>
            </a:extLst>
          </p:cNvPr>
          <p:cNvSpPr>
            <a:spLocks noGrp="1"/>
          </p:cNvSpPr>
          <p:nvPr>
            <p:ph idx="1"/>
          </p:nvPr>
        </p:nvSpPr>
        <p:spPr>
          <a:xfrm>
            <a:off x="1996786" y="2152196"/>
            <a:ext cx="7585363" cy="4351338"/>
          </a:xfrm>
        </p:spPr>
        <p:txBody>
          <a:bodyPr/>
          <a:lstStyle/>
          <a:p>
            <a:pPr marL="0" indent="0">
              <a:buNone/>
            </a:pPr>
            <a:endParaRPr lang="en-US" dirty="0"/>
          </a:p>
          <a:p>
            <a:pPr lvl="0"/>
            <a:r>
              <a:rPr lang="en-US" sz="3200" dirty="0"/>
              <a:t>Consistently late for appointments</a:t>
            </a:r>
          </a:p>
          <a:p>
            <a:pPr lvl="0"/>
            <a:r>
              <a:rPr lang="en-US" sz="3200" dirty="0"/>
              <a:t>Missed deadlines</a:t>
            </a:r>
          </a:p>
          <a:p>
            <a:pPr lvl="0"/>
            <a:r>
              <a:rPr lang="en-US" sz="3200" dirty="0"/>
              <a:t>Easily distracted</a:t>
            </a:r>
          </a:p>
          <a:p>
            <a:pPr lvl="0"/>
            <a:r>
              <a:rPr lang="en-US" sz="3200" dirty="0"/>
              <a:t>Uniform</a:t>
            </a:r>
          </a:p>
          <a:p>
            <a:endParaRPr lang="en-US" dirty="0"/>
          </a:p>
        </p:txBody>
      </p:sp>
      <p:pic>
        <p:nvPicPr>
          <p:cNvPr id="4" name="Picture 3">
            <a:extLst>
              <a:ext uri="{FF2B5EF4-FFF2-40B4-BE49-F238E27FC236}">
                <a16:creationId xmlns:a16="http://schemas.microsoft.com/office/drawing/2014/main" id="{698683B4-24CD-4B5D-B2EF-C56F9C988720}"/>
              </a:ext>
            </a:extLst>
          </p:cNvPr>
          <p:cNvPicPr>
            <a:picLocks noChangeAspect="1"/>
          </p:cNvPicPr>
          <p:nvPr/>
        </p:nvPicPr>
        <p:blipFill>
          <a:blip r:embed="rId3"/>
          <a:stretch>
            <a:fillRect/>
          </a:stretch>
        </p:blipFill>
        <p:spPr>
          <a:xfrm>
            <a:off x="6696508" y="3555422"/>
            <a:ext cx="2124075" cy="2324100"/>
          </a:xfrm>
          <a:prstGeom prst="rect">
            <a:avLst/>
          </a:prstGeom>
        </p:spPr>
      </p:pic>
    </p:spTree>
    <p:extLst>
      <p:ext uri="{BB962C8B-B14F-4D97-AF65-F5344CB8AC3E}">
        <p14:creationId xmlns:p14="http://schemas.microsoft.com/office/powerpoint/2010/main" val="1621953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C7DA-863C-4405-B620-2962CED3800F}"/>
              </a:ext>
            </a:extLst>
          </p:cNvPr>
          <p:cNvSpPr>
            <a:spLocks noGrp="1"/>
          </p:cNvSpPr>
          <p:nvPr>
            <p:ph type="title"/>
          </p:nvPr>
        </p:nvSpPr>
        <p:spPr>
          <a:xfrm>
            <a:off x="1976871" y="706439"/>
            <a:ext cx="5718339" cy="768096"/>
          </a:xfrm>
        </p:spPr>
        <p:txBody>
          <a:bodyPr/>
          <a:lstStyle/>
          <a:p>
            <a:pPr algn="l"/>
            <a:r>
              <a:rPr lang="en-US" b="1" dirty="0">
                <a:latin typeface="+mn-lt"/>
              </a:rPr>
              <a:t>Performance Coaching</a:t>
            </a:r>
          </a:p>
        </p:txBody>
      </p:sp>
      <p:sp>
        <p:nvSpPr>
          <p:cNvPr id="3" name="Content Placeholder 2">
            <a:extLst>
              <a:ext uri="{FF2B5EF4-FFF2-40B4-BE49-F238E27FC236}">
                <a16:creationId xmlns:a16="http://schemas.microsoft.com/office/drawing/2014/main" id="{70BC7393-76E6-4A66-A263-533055322C9F}"/>
              </a:ext>
            </a:extLst>
          </p:cNvPr>
          <p:cNvSpPr>
            <a:spLocks noGrp="1"/>
          </p:cNvSpPr>
          <p:nvPr>
            <p:ph idx="1"/>
          </p:nvPr>
        </p:nvSpPr>
        <p:spPr>
          <a:xfrm>
            <a:off x="1798450" y="2158511"/>
            <a:ext cx="9601200" cy="4171179"/>
          </a:xfrm>
        </p:spPr>
        <p:txBody>
          <a:bodyPr/>
          <a:lstStyle/>
          <a:p>
            <a:pPr lvl="0"/>
            <a:r>
              <a:rPr lang="en-US" sz="3200" dirty="0"/>
              <a:t>High performer who is highly motivated</a:t>
            </a:r>
          </a:p>
          <a:p>
            <a:pPr lvl="0"/>
            <a:r>
              <a:rPr lang="en-US" sz="3200" dirty="0"/>
              <a:t>Ascending performer</a:t>
            </a:r>
          </a:p>
          <a:p>
            <a:pPr lvl="0"/>
            <a:r>
              <a:rPr lang="en-US" sz="3200" dirty="0"/>
              <a:t>Inconsistent or under performer</a:t>
            </a:r>
          </a:p>
          <a:p>
            <a:pPr lvl="0"/>
            <a:r>
              <a:rPr lang="en-US" sz="3200" dirty="0"/>
              <a:t>Someone who is no longer successful</a:t>
            </a:r>
          </a:p>
          <a:p>
            <a:endParaRPr lang="en-US" dirty="0"/>
          </a:p>
        </p:txBody>
      </p:sp>
      <p:pic>
        <p:nvPicPr>
          <p:cNvPr id="4" name="Picture 3">
            <a:extLst>
              <a:ext uri="{FF2B5EF4-FFF2-40B4-BE49-F238E27FC236}">
                <a16:creationId xmlns:a16="http://schemas.microsoft.com/office/drawing/2014/main" id="{7FB1DFFE-7EC0-4D32-8B0E-EAB4B100FFE4}"/>
              </a:ext>
            </a:extLst>
          </p:cNvPr>
          <p:cNvPicPr>
            <a:picLocks noChangeAspect="1"/>
          </p:cNvPicPr>
          <p:nvPr/>
        </p:nvPicPr>
        <p:blipFill>
          <a:blip r:embed="rId3"/>
          <a:stretch>
            <a:fillRect/>
          </a:stretch>
        </p:blipFill>
        <p:spPr>
          <a:xfrm>
            <a:off x="4121203" y="4606069"/>
            <a:ext cx="3949593" cy="2051339"/>
          </a:xfrm>
          <a:prstGeom prst="rect">
            <a:avLst/>
          </a:prstGeom>
        </p:spPr>
      </p:pic>
    </p:spTree>
    <p:extLst>
      <p:ext uri="{BB962C8B-B14F-4D97-AF65-F5344CB8AC3E}">
        <p14:creationId xmlns:p14="http://schemas.microsoft.com/office/powerpoint/2010/main" val="3086440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E025-62E7-4498-98E1-FE5CBB21CEDA}"/>
              </a:ext>
            </a:extLst>
          </p:cNvPr>
          <p:cNvSpPr>
            <a:spLocks noGrp="1"/>
          </p:cNvSpPr>
          <p:nvPr>
            <p:ph type="title"/>
          </p:nvPr>
        </p:nvSpPr>
        <p:spPr>
          <a:xfrm>
            <a:off x="2006931" y="799650"/>
            <a:ext cx="6329548" cy="768096"/>
          </a:xfrm>
        </p:spPr>
        <p:txBody>
          <a:bodyPr/>
          <a:lstStyle/>
          <a:p>
            <a:pPr algn="l"/>
            <a:r>
              <a:rPr lang="en-US" b="1" dirty="0">
                <a:latin typeface="+mn-lt"/>
              </a:rPr>
              <a:t>Development Coaching</a:t>
            </a:r>
          </a:p>
        </p:txBody>
      </p:sp>
      <p:sp>
        <p:nvSpPr>
          <p:cNvPr id="3" name="Content Placeholder 2">
            <a:extLst>
              <a:ext uri="{FF2B5EF4-FFF2-40B4-BE49-F238E27FC236}">
                <a16:creationId xmlns:a16="http://schemas.microsoft.com/office/drawing/2014/main" id="{E7FA8EB4-03DC-4A2E-AAAC-E2904ADAFF7B}"/>
              </a:ext>
            </a:extLst>
          </p:cNvPr>
          <p:cNvSpPr>
            <a:spLocks noGrp="1"/>
          </p:cNvSpPr>
          <p:nvPr>
            <p:ph idx="1"/>
          </p:nvPr>
        </p:nvSpPr>
        <p:spPr>
          <a:xfrm>
            <a:off x="2479964" y="2161309"/>
            <a:ext cx="7559386" cy="4015654"/>
          </a:xfrm>
        </p:spPr>
        <p:txBody>
          <a:bodyPr/>
          <a:lstStyle/>
          <a:p>
            <a:pPr lvl="0"/>
            <a:r>
              <a:rPr lang="en-US" sz="3200" dirty="0"/>
              <a:t>New assignment/project</a:t>
            </a:r>
          </a:p>
          <a:p>
            <a:pPr lvl="0"/>
            <a:r>
              <a:rPr lang="en-US" sz="3200" dirty="0"/>
              <a:t>Through change</a:t>
            </a:r>
          </a:p>
          <a:p>
            <a:pPr lvl="0"/>
            <a:r>
              <a:rPr lang="en-US" sz="3200" dirty="0"/>
              <a:t>Evaluating skill ability</a:t>
            </a:r>
          </a:p>
          <a:p>
            <a:endParaRPr lang="en-US" dirty="0"/>
          </a:p>
        </p:txBody>
      </p:sp>
      <p:pic>
        <p:nvPicPr>
          <p:cNvPr id="4" name="Picture 3">
            <a:extLst>
              <a:ext uri="{FF2B5EF4-FFF2-40B4-BE49-F238E27FC236}">
                <a16:creationId xmlns:a16="http://schemas.microsoft.com/office/drawing/2014/main" id="{C45BCB91-ED23-4CB1-B4D6-A3CCE7E6BF03}"/>
              </a:ext>
            </a:extLst>
          </p:cNvPr>
          <p:cNvPicPr>
            <a:picLocks noChangeAspect="1"/>
          </p:cNvPicPr>
          <p:nvPr/>
        </p:nvPicPr>
        <p:blipFill>
          <a:blip r:embed="rId3"/>
          <a:stretch>
            <a:fillRect/>
          </a:stretch>
        </p:blipFill>
        <p:spPr>
          <a:xfrm>
            <a:off x="6623549" y="4116532"/>
            <a:ext cx="2961632" cy="2097232"/>
          </a:xfrm>
          <a:prstGeom prst="rect">
            <a:avLst/>
          </a:prstGeom>
        </p:spPr>
      </p:pic>
    </p:spTree>
    <p:extLst>
      <p:ext uri="{BB962C8B-B14F-4D97-AF65-F5344CB8AC3E}">
        <p14:creationId xmlns:p14="http://schemas.microsoft.com/office/powerpoint/2010/main" val="162161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BE0F-2ED2-4CA8-8A3A-855E98D2E504}"/>
              </a:ext>
            </a:extLst>
          </p:cNvPr>
          <p:cNvSpPr>
            <a:spLocks noGrp="1"/>
          </p:cNvSpPr>
          <p:nvPr>
            <p:ph type="ctrTitle"/>
          </p:nvPr>
        </p:nvSpPr>
        <p:spPr>
          <a:xfrm>
            <a:off x="1374371" y="706727"/>
            <a:ext cx="9144000" cy="1138699"/>
          </a:xfrm>
        </p:spPr>
        <p:txBody>
          <a:bodyPr/>
          <a:lstStyle/>
          <a:p>
            <a:r>
              <a:rPr lang="en-US" b="1" dirty="0">
                <a:latin typeface="+mn-lt"/>
              </a:rPr>
              <a:t>Coaching</a:t>
            </a:r>
          </a:p>
        </p:txBody>
      </p:sp>
      <p:pic>
        <p:nvPicPr>
          <p:cNvPr id="5" name="Picture 4">
            <a:extLst>
              <a:ext uri="{FF2B5EF4-FFF2-40B4-BE49-F238E27FC236}">
                <a16:creationId xmlns:a16="http://schemas.microsoft.com/office/drawing/2014/main" id="{50F075A0-98D9-4B2C-ADDA-D088BDB975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3748" y="2056438"/>
            <a:ext cx="4874289" cy="3959543"/>
          </a:xfrm>
          <a:prstGeom prst="rect">
            <a:avLst/>
          </a:prstGeom>
        </p:spPr>
      </p:pic>
    </p:spTree>
    <p:extLst>
      <p:ext uri="{BB962C8B-B14F-4D97-AF65-F5344CB8AC3E}">
        <p14:creationId xmlns:p14="http://schemas.microsoft.com/office/powerpoint/2010/main" val="22503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238B-3A16-4AC1-A96D-0F95227DE1A7}"/>
              </a:ext>
            </a:extLst>
          </p:cNvPr>
          <p:cNvSpPr>
            <a:spLocks noGrp="1"/>
          </p:cNvSpPr>
          <p:nvPr>
            <p:ph type="title"/>
          </p:nvPr>
        </p:nvSpPr>
        <p:spPr>
          <a:xfrm>
            <a:off x="1995054" y="706439"/>
            <a:ext cx="5308270" cy="768096"/>
          </a:xfrm>
        </p:spPr>
        <p:txBody>
          <a:bodyPr/>
          <a:lstStyle/>
          <a:p>
            <a:pPr algn="l"/>
            <a:r>
              <a:rPr lang="en-US" b="1" dirty="0">
                <a:latin typeface="+mn-lt"/>
              </a:rPr>
              <a:t>Situational Coaching</a:t>
            </a:r>
          </a:p>
        </p:txBody>
      </p:sp>
      <p:sp>
        <p:nvSpPr>
          <p:cNvPr id="3" name="Content Placeholder 2">
            <a:extLst>
              <a:ext uri="{FF2B5EF4-FFF2-40B4-BE49-F238E27FC236}">
                <a16:creationId xmlns:a16="http://schemas.microsoft.com/office/drawing/2014/main" id="{C3B451C2-B8B9-447B-83BE-6F8080771D55}"/>
              </a:ext>
            </a:extLst>
          </p:cNvPr>
          <p:cNvSpPr>
            <a:spLocks noGrp="1"/>
          </p:cNvSpPr>
          <p:nvPr>
            <p:ph idx="1"/>
          </p:nvPr>
        </p:nvSpPr>
        <p:spPr>
          <a:xfrm>
            <a:off x="1715324" y="2431644"/>
            <a:ext cx="9601200" cy="4171179"/>
          </a:xfrm>
        </p:spPr>
        <p:txBody>
          <a:bodyPr/>
          <a:lstStyle/>
          <a:p>
            <a:pPr lvl="0"/>
            <a:r>
              <a:rPr lang="en-US" sz="3200" dirty="0"/>
              <a:t>Impromptu – happens at any time. Reinforces, Redirects. </a:t>
            </a:r>
          </a:p>
          <a:p>
            <a:pPr lvl="0"/>
            <a:r>
              <a:rPr lang="en-US" sz="3200" dirty="0"/>
              <a:t>Focuses on timely, more reactive needs, questions, objectives, or challenges.</a:t>
            </a:r>
          </a:p>
          <a:p>
            <a:pPr lvl="0"/>
            <a:r>
              <a:rPr lang="en-US" sz="3200" dirty="0"/>
              <a:t>Typically shorter conversations.  Schedule additional time if needed.</a:t>
            </a:r>
          </a:p>
          <a:p>
            <a:pPr lvl="0"/>
            <a:r>
              <a:rPr lang="en-US" sz="3200" dirty="0"/>
              <a:t>Happens in practically every conversation.</a:t>
            </a:r>
          </a:p>
          <a:p>
            <a:endParaRPr lang="en-US" dirty="0"/>
          </a:p>
        </p:txBody>
      </p:sp>
    </p:spTree>
    <p:extLst>
      <p:ext uri="{BB962C8B-B14F-4D97-AF65-F5344CB8AC3E}">
        <p14:creationId xmlns:p14="http://schemas.microsoft.com/office/powerpoint/2010/main" val="3396386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60A5-05B7-4360-8FC2-4DC5C6E72E48}"/>
              </a:ext>
            </a:extLst>
          </p:cNvPr>
          <p:cNvSpPr>
            <a:spLocks noGrp="1"/>
          </p:cNvSpPr>
          <p:nvPr>
            <p:ph type="title"/>
          </p:nvPr>
        </p:nvSpPr>
        <p:spPr>
          <a:xfrm>
            <a:off x="1935678" y="550782"/>
            <a:ext cx="4963886" cy="768096"/>
          </a:xfrm>
        </p:spPr>
        <p:txBody>
          <a:bodyPr/>
          <a:lstStyle/>
          <a:p>
            <a:pPr algn="l"/>
            <a:r>
              <a:rPr lang="en-US" b="1" dirty="0">
                <a:latin typeface="+mn-lt"/>
              </a:rPr>
              <a:t>Coaching Scenarios</a:t>
            </a:r>
          </a:p>
        </p:txBody>
      </p:sp>
      <p:pic>
        <p:nvPicPr>
          <p:cNvPr id="5" name="Picture 4">
            <a:extLst>
              <a:ext uri="{FF2B5EF4-FFF2-40B4-BE49-F238E27FC236}">
                <a16:creationId xmlns:a16="http://schemas.microsoft.com/office/drawing/2014/main" id="{5F6CA526-81A1-496A-991D-51B9B880D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151" y="2122715"/>
            <a:ext cx="4419600" cy="4419600"/>
          </a:xfrm>
          <a:prstGeom prst="rect">
            <a:avLst/>
          </a:prstGeom>
        </p:spPr>
      </p:pic>
    </p:spTree>
    <p:extLst>
      <p:ext uri="{BB962C8B-B14F-4D97-AF65-F5344CB8AC3E}">
        <p14:creationId xmlns:p14="http://schemas.microsoft.com/office/powerpoint/2010/main" val="1783371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D278D4-203F-46D8-B66D-FEF79D150962}"/>
              </a:ext>
            </a:extLst>
          </p:cNvPr>
          <p:cNvSpPr>
            <a:spLocks noGrp="1"/>
          </p:cNvSpPr>
          <p:nvPr>
            <p:ph type="ctrTitle"/>
          </p:nvPr>
        </p:nvSpPr>
        <p:spPr>
          <a:xfrm>
            <a:off x="6746628" y="1783959"/>
            <a:ext cx="4645250" cy="2889114"/>
          </a:xfrm>
        </p:spPr>
        <p:txBody>
          <a:bodyPr anchor="b">
            <a:normAutofit/>
          </a:bodyPr>
          <a:lstStyle/>
          <a:p>
            <a:pPr algn="l"/>
            <a:r>
              <a:rPr lang="en-US" sz="4700" dirty="0">
                <a:solidFill>
                  <a:srgbClr val="FFFF00"/>
                </a:solidFill>
              </a:rPr>
              <a:t>Mentoring</a:t>
            </a:r>
            <a:br>
              <a:rPr lang="en-US" sz="4700" dirty="0">
                <a:solidFill>
                  <a:schemeClr val="bg1"/>
                </a:solidFill>
              </a:rPr>
            </a:br>
            <a:br>
              <a:rPr lang="en-US" sz="4700" dirty="0">
                <a:solidFill>
                  <a:schemeClr val="bg1"/>
                </a:solidFill>
              </a:rPr>
            </a:br>
            <a:endParaRPr lang="en-US" sz="4700"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sign&#10;&#10;Description generated with high confidence">
            <a:extLst>
              <a:ext uri="{FF2B5EF4-FFF2-40B4-BE49-F238E27FC236}">
                <a16:creationId xmlns:a16="http://schemas.microsoft.com/office/drawing/2014/main" id="{64AC6873-E9F8-43FF-BF03-4E8F8559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
        <p:nvSpPr>
          <p:cNvPr id="10" name="Subtitle 2">
            <a:extLst>
              <a:ext uri="{FF2B5EF4-FFF2-40B4-BE49-F238E27FC236}">
                <a16:creationId xmlns:a16="http://schemas.microsoft.com/office/drawing/2014/main" id="{5A3E2842-54E9-4D4C-8370-D24EE9489A72}"/>
              </a:ext>
            </a:extLst>
          </p:cNvPr>
          <p:cNvSpPr>
            <a:spLocks noGrp="1"/>
          </p:cNvSpPr>
          <p:nvPr>
            <p:ph type="subTitle" idx="1"/>
          </p:nvPr>
        </p:nvSpPr>
        <p:spPr>
          <a:xfrm>
            <a:off x="6746627" y="4750893"/>
            <a:ext cx="4645250" cy="1147863"/>
          </a:xfrm>
        </p:spPr>
        <p:txBody>
          <a:bodyPr anchor="t">
            <a:normAutofit/>
          </a:bodyPr>
          <a:lstStyle/>
          <a:p>
            <a:pPr algn="l"/>
            <a:r>
              <a:rPr lang="en-US" sz="1900" i="1" dirty="0">
                <a:solidFill>
                  <a:schemeClr val="bg1"/>
                </a:solidFill>
              </a:rPr>
              <a:t>Philmont Training Center</a:t>
            </a:r>
          </a:p>
          <a:p>
            <a:pPr algn="l"/>
            <a:r>
              <a:rPr lang="en-US" sz="1900" i="1" dirty="0">
                <a:solidFill>
                  <a:schemeClr val="bg1"/>
                </a:solidFill>
              </a:rPr>
              <a:t>Commissioner Week 2019</a:t>
            </a:r>
          </a:p>
          <a:p>
            <a:pPr algn="l"/>
            <a:r>
              <a:rPr lang="en-US" sz="1900" i="1" dirty="0">
                <a:solidFill>
                  <a:schemeClr val="bg1"/>
                </a:solidFill>
              </a:rPr>
              <a:t>Mentoring</a:t>
            </a:r>
          </a:p>
          <a:p>
            <a:pPr algn="l"/>
            <a:endParaRPr lang="en-US" sz="1900" i="1" dirty="0">
              <a:solidFill>
                <a:schemeClr val="bg1"/>
              </a:solidFill>
            </a:endParaRPr>
          </a:p>
        </p:txBody>
      </p:sp>
    </p:spTree>
    <p:extLst>
      <p:ext uri="{BB962C8B-B14F-4D97-AF65-F5344CB8AC3E}">
        <p14:creationId xmlns:p14="http://schemas.microsoft.com/office/powerpoint/2010/main" val="2009798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8163-9F03-42B7-8CD1-4F1277A28850}"/>
              </a:ext>
            </a:extLst>
          </p:cNvPr>
          <p:cNvSpPr>
            <a:spLocks noGrp="1"/>
          </p:cNvSpPr>
          <p:nvPr>
            <p:ph type="ctrTitle"/>
          </p:nvPr>
        </p:nvSpPr>
        <p:spPr>
          <a:xfrm>
            <a:off x="681162" y="779228"/>
            <a:ext cx="9144000" cy="957594"/>
          </a:xfrm>
        </p:spPr>
        <p:txBody>
          <a:bodyPr/>
          <a:lstStyle/>
          <a:p>
            <a:r>
              <a:rPr lang="en-US" b="1" dirty="0">
                <a:latin typeface="+mn-lt"/>
              </a:rPr>
              <a:t>Mentoring</a:t>
            </a:r>
          </a:p>
        </p:txBody>
      </p:sp>
      <p:pic>
        <p:nvPicPr>
          <p:cNvPr id="4" name="Picture 3">
            <a:extLst>
              <a:ext uri="{FF2B5EF4-FFF2-40B4-BE49-F238E27FC236}">
                <a16:creationId xmlns:a16="http://schemas.microsoft.com/office/drawing/2014/main" id="{5F2AC836-EF35-4546-9F6F-4DC4AB3C31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78873" y="1860591"/>
            <a:ext cx="7620000" cy="4140200"/>
          </a:xfrm>
          <a:prstGeom prst="rect">
            <a:avLst/>
          </a:prstGeom>
        </p:spPr>
      </p:pic>
    </p:spTree>
    <p:extLst>
      <p:ext uri="{BB962C8B-B14F-4D97-AF65-F5344CB8AC3E}">
        <p14:creationId xmlns:p14="http://schemas.microsoft.com/office/powerpoint/2010/main" val="383033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5959-9B15-46C1-B312-44609929EA76}"/>
              </a:ext>
            </a:extLst>
          </p:cNvPr>
          <p:cNvSpPr>
            <a:spLocks noGrp="1"/>
          </p:cNvSpPr>
          <p:nvPr>
            <p:ph type="title"/>
          </p:nvPr>
        </p:nvSpPr>
        <p:spPr>
          <a:xfrm>
            <a:off x="1874292" y="467654"/>
            <a:ext cx="7566591" cy="768096"/>
          </a:xfrm>
        </p:spPr>
        <p:txBody>
          <a:bodyPr/>
          <a:lstStyle/>
          <a:p>
            <a:pPr algn="l"/>
            <a:r>
              <a:rPr lang="en-US" b="1" dirty="0">
                <a:latin typeface="+mn-lt"/>
              </a:rPr>
              <a:t>What is a mentor?</a:t>
            </a:r>
          </a:p>
        </p:txBody>
      </p:sp>
      <p:grpSp>
        <p:nvGrpSpPr>
          <p:cNvPr id="4" name="Group 3">
            <a:extLst>
              <a:ext uri="{FF2B5EF4-FFF2-40B4-BE49-F238E27FC236}">
                <a16:creationId xmlns:a16="http://schemas.microsoft.com/office/drawing/2014/main" id="{A2A625C1-FE63-4174-B4B3-5028D342E607}"/>
              </a:ext>
            </a:extLst>
          </p:cNvPr>
          <p:cNvGrpSpPr/>
          <p:nvPr/>
        </p:nvGrpSpPr>
        <p:grpSpPr>
          <a:xfrm>
            <a:off x="4007893" y="1971304"/>
            <a:ext cx="4221707" cy="4619501"/>
            <a:chOff x="683702" y="3987"/>
            <a:chExt cx="4453255" cy="5823585"/>
          </a:xfrm>
        </p:grpSpPr>
        <p:pic>
          <p:nvPicPr>
            <p:cNvPr id="5" name="Picture 4">
              <a:extLst>
                <a:ext uri="{FF2B5EF4-FFF2-40B4-BE49-F238E27FC236}">
                  <a16:creationId xmlns:a16="http://schemas.microsoft.com/office/drawing/2014/main" id="{F8ED0A3F-450B-45E9-BBA3-757326E64C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2" t="5547" r="27726" b="31285"/>
            <a:stretch/>
          </p:blipFill>
          <p:spPr bwMode="auto">
            <a:xfrm>
              <a:off x="683702" y="3987"/>
              <a:ext cx="4453255" cy="5823585"/>
            </a:xfrm>
            <a:prstGeom prst="rect">
              <a:avLst/>
            </a:prstGeom>
            <a:ln>
              <a:noFill/>
            </a:ln>
            <a:extLst>
              <a:ext uri="{53640926-AAD7-44D8-BBD7-CCE9431645EC}">
                <a14:shadowObscured xmlns:a14="http://schemas.microsoft.com/office/drawing/2010/main"/>
              </a:ext>
            </a:extLst>
          </p:spPr>
        </p:pic>
        <p:sp>
          <p:nvSpPr>
            <p:cNvPr id="6" name="Text Box 30">
              <a:extLst>
                <a:ext uri="{FF2B5EF4-FFF2-40B4-BE49-F238E27FC236}">
                  <a16:creationId xmlns:a16="http://schemas.microsoft.com/office/drawing/2014/main" id="{11DE5ACA-2BF3-44C5-B7A6-69CBBBE79109}"/>
                </a:ext>
              </a:extLst>
            </p:cNvPr>
            <p:cNvSpPr txBox="1"/>
            <p:nvPr/>
          </p:nvSpPr>
          <p:spPr>
            <a:xfrm>
              <a:off x="1484598" y="808074"/>
              <a:ext cx="2743200" cy="457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E36C0A"/>
                  </a:solidFill>
                  <a:effectLst/>
                  <a:uLnTx/>
                  <a:uFillTx/>
                  <a:latin typeface="Calibri" panose="020F0502020204030204"/>
                  <a:ea typeface="Calibri" panose="020F0502020204030204" pitchFamily="34" charset="0"/>
                  <a:cs typeface="Times New Roman" panose="02020603050405020304" pitchFamily="18" charset="0"/>
                </a:rPr>
                <a:t>WHAT</a:t>
              </a:r>
              <a:r>
                <a:rPr kumimoji="0" lang="en-US" sz="14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t> IS A MENTOR?</a:t>
              </a:r>
              <a:endParaRPr kumimoji="0" 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98050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54B2-F776-403D-B6C4-267A36CA2D9F}"/>
              </a:ext>
            </a:extLst>
          </p:cNvPr>
          <p:cNvSpPr>
            <a:spLocks noGrp="1"/>
          </p:cNvSpPr>
          <p:nvPr>
            <p:ph type="title"/>
          </p:nvPr>
        </p:nvSpPr>
        <p:spPr>
          <a:xfrm>
            <a:off x="1935678" y="527032"/>
            <a:ext cx="4999512" cy="768096"/>
          </a:xfrm>
        </p:spPr>
        <p:txBody>
          <a:bodyPr/>
          <a:lstStyle/>
          <a:p>
            <a:pPr algn="l"/>
            <a:r>
              <a:rPr lang="en-US" b="1" dirty="0">
                <a:latin typeface="+mn-lt"/>
              </a:rPr>
              <a:t>What is a Mentor</a:t>
            </a:r>
          </a:p>
        </p:txBody>
      </p:sp>
      <p:grpSp>
        <p:nvGrpSpPr>
          <p:cNvPr id="4" name="Group 3">
            <a:extLst>
              <a:ext uri="{FF2B5EF4-FFF2-40B4-BE49-F238E27FC236}">
                <a16:creationId xmlns:a16="http://schemas.microsoft.com/office/drawing/2014/main" id="{37C69897-FB6B-40FD-B52A-DCFF58571B26}"/>
              </a:ext>
            </a:extLst>
          </p:cNvPr>
          <p:cNvGrpSpPr/>
          <p:nvPr/>
        </p:nvGrpSpPr>
        <p:grpSpPr>
          <a:xfrm>
            <a:off x="3807016" y="1840675"/>
            <a:ext cx="4577968" cy="4894054"/>
            <a:chOff x="683702" y="3987"/>
            <a:chExt cx="4453255" cy="5823585"/>
          </a:xfrm>
        </p:grpSpPr>
        <p:pic>
          <p:nvPicPr>
            <p:cNvPr id="5" name="Picture 4">
              <a:extLst>
                <a:ext uri="{FF2B5EF4-FFF2-40B4-BE49-F238E27FC236}">
                  <a16:creationId xmlns:a16="http://schemas.microsoft.com/office/drawing/2014/main" id="{090A68A4-4255-4BD0-B5FE-FBBEBF6F51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972" t="5547" r="27726" b="31285"/>
            <a:stretch/>
          </p:blipFill>
          <p:spPr bwMode="auto">
            <a:xfrm>
              <a:off x="683702" y="3987"/>
              <a:ext cx="4453255" cy="5823585"/>
            </a:xfrm>
            <a:prstGeom prst="rect">
              <a:avLst/>
            </a:prstGeom>
            <a:ln>
              <a:noFill/>
            </a:ln>
            <a:extLst>
              <a:ext uri="{53640926-AAD7-44D8-BBD7-CCE9431645EC}">
                <a14:shadowObscured xmlns:a14="http://schemas.microsoft.com/office/drawing/2010/main"/>
              </a:ext>
            </a:extLst>
          </p:spPr>
        </p:pic>
        <p:sp>
          <p:nvSpPr>
            <p:cNvPr id="6" name="Text Box 30">
              <a:extLst>
                <a:ext uri="{FF2B5EF4-FFF2-40B4-BE49-F238E27FC236}">
                  <a16:creationId xmlns:a16="http://schemas.microsoft.com/office/drawing/2014/main" id="{66A1EA32-9ECF-44F0-8943-733564BBE2D9}"/>
                </a:ext>
              </a:extLst>
            </p:cNvPr>
            <p:cNvSpPr txBox="1"/>
            <p:nvPr/>
          </p:nvSpPr>
          <p:spPr>
            <a:xfrm>
              <a:off x="1484598" y="808074"/>
              <a:ext cx="2743200" cy="457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E36C0A"/>
                  </a:solidFill>
                  <a:effectLst/>
                  <a:uLnTx/>
                  <a:uFillTx/>
                  <a:latin typeface="Calibri" panose="020F0502020204030204"/>
                  <a:ea typeface="Calibri" panose="020F0502020204030204" pitchFamily="34" charset="0"/>
                  <a:cs typeface="Times New Roman" panose="02020603050405020304" pitchFamily="18" charset="0"/>
                </a:rPr>
                <a:t>WHAT</a:t>
              </a:r>
              <a:r>
                <a:rPr kumimoji="0" lang="en-US" sz="24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t> IS A MENTOR?</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4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t>A WISE TEACHER</a:t>
              </a:r>
              <a:b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br>
              <a:b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t>A GUIDE</a:t>
              </a:r>
              <a:b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br>
              <a:b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br>
              <a:r>
                <a:rPr kumimoji="0" lang="en-US" sz="2800" b="1" i="0" u="none" strike="noStrike" kern="1200" cap="none" spc="0" normalizeH="0" baseline="0" noProof="0" dirty="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t>A FRIEND</a:t>
              </a: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30052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5B55-2658-4892-BC27-6DD8B37068FA}"/>
              </a:ext>
            </a:extLst>
          </p:cNvPr>
          <p:cNvSpPr>
            <a:spLocks noGrp="1"/>
          </p:cNvSpPr>
          <p:nvPr>
            <p:ph type="title"/>
          </p:nvPr>
        </p:nvSpPr>
        <p:spPr>
          <a:xfrm>
            <a:off x="2054396" y="506596"/>
            <a:ext cx="12192000" cy="768096"/>
          </a:xfrm>
        </p:spPr>
        <p:txBody>
          <a:bodyPr/>
          <a:lstStyle/>
          <a:p>
            <a:pPr algn="l"/>
            <a:r>
              <a:rPr lang="en-US" b="1" dirty="0">
                <a:latin typeface="+mn-lt"/>
              </a:rPr>
              <a:t>Is Mentoring Like Coaching?</a:t>
            </a:r>
          </a:p>
        </p:txBody>
      </p:sp>
      <p:grpSp>
        <p:nvGrpSpPr>
          <p:cNvPr id="4" name="Group 3">
            <a:extLst>
              <a:ext uri="{FF2B5EF4-FFF2-40B4-BE49-F238E27FC236}">
                <a16:creationId xmlns:a16="http://schemas.microsoft.com/office/drawing/2014/main" id="{A708E140-BBC3-4204-AF71-137EBE57C052}"/>
              </a:ext>
            </a:extLst>
          </p:cNvPr>
          <p:cNvGrpSpPr/>
          <p:nvPr/>
        </p:nvGrpSpPr>
        <p:grpSpPr>
          <a:xfrm>
            <a:off x="3716481" y="1965831"/>
            <a:ext cx="4433915" cy="4792236"/>
            <a:chOff x="683702" y="3987"/>
            <a:chExt cx="4453255" cy="5823585"/>
          </a:xfrm>
        </p:grpSpPr>
        <p:pic>
          <p:nvPicPr>
            <p:cNvPr id="5" name="Picture 4">
              <a:extLst>
                <a:ext uri="{FF2B5EF4-FFF2-40B4-BE49-F238E27FC236}">
                  <a16:creationId xmlns:a16="http://schemas.microsoft.com/office/drawing/2014/main" id="{01620A65-3499-4E64-A13F-E6189195C2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2" t="5547" r="27726" b="31285"/>
            <a:stretch/>
          </p:blipFill>
          <p:spPr bwMode="auto">
            <a:xfrm>
              <a:off x="683702" y="3987"/>
              <a:ext cx="4453255" cy="5823585"/>
            </a:xfrm>
            <a:prstGeom prst="rect">
              <a:avLst/>
            </a:prstGeom>
            <a:ln>
              <a:noFill/>
            </a:ln>
            <a:extLst>
              <a:ext uri="{53640926-AAD7-44D8-BBD7-CCE9431645EC}">
                <a14:shadowObscured xmlns:a14="http://schemas.microsoft.com/office/drawing/2010/main"/>
              </a:ext>
            </a:extLst>
          </p:spPr>
        </p:pic>
        <p:sp>
          <p:nvSpPr>
            <p:cNvPr id="6" name="Text Box 30">
              <a:extLst>
                <a:ext uri="{FF2B5EF4-FFF2-40B4-BE49-F238E27FC236}">
                  <a16:creationId xmlns:a16="http://schemas.microsoft.com/office/drawing/2014/main" id="{F9C1F517-E894-4816-8017-DDD24E124D07}"/>
                </a:ext>
              </a:extLst>
            </p:cNvPr>
            <p:cNvSpPr txBox="1"/>
            <p:nvPr/>
          </p:nvSpPr>
          <p:spPr>
            <a:xfrm>
              <a:off x="1484598" y="808074"/>
              <a:ext cx="2743200" cy="457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a:ln>
                    <a:noFill/>
                  </a:ln>
                  <a:solidFill>
                    <a:srgbClr val="E36C0A"/>
                  </a:solidFill>
                  <a:effectLst/>
                  <a:uLnTx/>
                  <a:uFillTx/>
                  <a:latin typeface="Calibri" panose="020F0502020204030204"/>
                  <a:ea typeface="Calibri" panose="020F0502020204030204" pitchFamily="34" charset="0"/>
                  <a:cs typeface="Times New Roman" panose="02020603050405020304" pitchFamily="18" charset="0"/>
                </a:rPr>
                <a:t>IS MENTORING LIKE COACHING?</a:t>
              </a:r>
              <a:endParaRPr kumimoji="0" 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2652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2C56-B942-43F2-8874-15C0D8DCB07A}"/>
              </a:ext>
            </a:extLst>
          </p:cNvPr>
          <p:cNvSpPr>
            <a:spLocks noGrp="1"/>
          </p:cNvSpPr>
          <p:nvPr>
            <p:ph type="title"/>
          </p:nvPr>
        </p:nvSpPr>
        <p:spPr>
          <a:xfrm>
            <a:off x="1911927" y="706439"/>
            <a:ext cx="6950474" cy="768096"/>
          </a:xfrm>
        </p:spPr>
        <p:txBody>
          <a:bodyPr/>
          <a:lstStyle/>
          <a:p>
            <a:pPr algn="l"/>
            <a:r>
              <a:rPr lang="en-US" b="1" dirty="0">
                <a:latin typeface="+mn-lt"/>
              </a:rPr>
              <a:t>Is Mentoring Like Coaching</a:t>
            </a:r>
          </a:p>
        </p:txBody>
      </p:sp>
      <p:sp>
        <p:nvSpPr>
          <p:cNvPr id="3" name="Content Placeholder 2">
            <a:extLst>
              <a:ext uri="{FF2B5EF4-FFF2-40B4-BE49-F238E27FC236}">
                <a16:creationId xmlns:a16="http://schemas.microsoft.com/office/drawing/2014/main" id="{B4C13017-7FF8-464C-9B71-250545202F8B}"/>
              </a:ext>
            </a:extLst>
          </p:cNvPr>
          <p:cNvSpPr>
            <a:spLocks noGrp="1"/>
          </p:cNvSpPr>
          <p:nvPr>
            <p:ph idx="1"/>
          </p:nvPr>
        </p:nvSpPr>
        <p:spPr>
          <a:xfrm>
            <a:off x="1727199" y="2194138"/>
            <a:ext cx="9601200" cy="4171179"/>
          </a:xfrm>
        </p:spPr>
        <p:txBody>
          <a:bodyPr>
            <a:normAutofit/>
          </a:bodyPr>
          <a:lstStyle/>
          <a:p>
            <a:r>
              <a:rPr lang="en-US" sz="2800" dirty="0"/>
              <a:t>Coaching is the process of facilitating the performance, learning, and development of another person. </a:t>
            </a:r>
          </a:p>
          <a:p>
            <a:endParaRPr lang="en-US" sz="2800" dirty="0"/>
          </a:p>
          <a:p>
            <a:r>
              <a:rPr lang="en-US" sz="2800" dirty="0"/>
              <a:t>Coaching is different from mentoring because the mentoring process is led by the learner and is less skills-based.</a:t>
            </a:r>
          </a:p>
        </p:txBody>
      </p:sp>
      <p:pic>
        <p:nvPicPr>
          <p:cNvPr id="5" name="Picture 4">
            <a:extLst>
              <a:ext uri="{FF2B5EF4-FFF2-40B4-BE49-F238E27FC236}">
                <a16:creationId xmlns:a16="http://schemas.microsoft.com/office/drawing/2014/main" id="{18C06EAB-8C13-40D4-8216-FC2A030CD5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80209" y="4549770"/>
            <a:ext cx="4282192" cy="2169644"/>
          </a:xfrm>
          <a:prstGeom prst="rect">
            <a:avLst/>
          </a:prstGeom>
        </p:spPr>
      </p:pic>
    </p:spTree>
    <p:extLst>
      <p:ext uri="{BB962C8B-B14F-4D97-AF65-F5344CB8AC3E}">
        <p14:creationId xmlns:p14="http://schemas.microsoft.com/office/powerpoint/2010/main" val="1935702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1563BF-CEF7-4CA7-9282-96CD2B79E7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6974" y="1417691"/>
            <a:ext cx="7793474" cy="4785714"/>
          </a:xfrm>
        </p:spPr>
      </p:pic>
      <p:sp>
        <p:nvSpPr>
          <p:cNvPr id="6" name="Title 1">
            <a:extLst>
              <a:ext uri="{FF2B5EF4-FFF2-40B4-BE49-F238E27FC236}">
                <a16:creationId xmlns:a16="http://schemas.microsoft.com/office/drawing/2014/main" id="{FB03E03D-5E42-4882-A873-8E04795A1253}"/>
              </a:ext>
            </a:extLst>
          </p:cNvPr>
          <p:cNvSpPr>
            <a:spLocks noGrp="1"/>
          </p:cNvSpPr>
          <p:nvPr>
            <p:ph type="title"/>
          </p:nvPr>
        </p:nvSpPr>
        <p:spPr>
          <a:xfrm>
            <a:off x="838200" y="365125"/>
            <a:ext cx="10515600" cy="1325563"/>
          </a:xfrm>
        </p:spPr>
        <p:txBody>
          <a:bodyPr/>
          <a:lstStyle/>
          <a:p>
            <a:r>
              <a:rPr lang="en-US" b="1" dirty="0">
                <a:latin typeface="+mn-lt"/>
              </a:rPr>
              <a:t>Coaching vs Mentoring</a:t>
            </a:r>
          </a:p>
        </p:txBody>
      </p:sp>
    </p:spTree>
    <p:extLst>
      <p:ext uri="{BB962C8B-B14F-4D97-AF65-F5344CB8AC3E}">
        <p14:creationId xmlns:p14="http://schemas.microsoft.com/office/powerpoint/2010/main" val="311889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9179-FD5A-44BD-AA15-27C0B2EB2FA8}"/>
              </a:ext>
            </a:extLst>
          </p:cNvPr>
          <p:cNvSpPr>
            <a:spLocks noGrp="1"/>
          </p:cNvSpPr>
          <p:nvPr>
            <p:ph type="title"/>
          </p:nvPr>
        </p:nvSpPr>
        <p:spPr>
          <a:xfrm>
            <a:off x="1950763" y="349016"/>
            <a:ext cx="10515600" cy="1325563"/>
          </a:xfrm>
        </p:spPr>
        <p:txBody>
          <a:bodyPr/>
          <a:lstStyle/>
          <a:p>
            <a:pPr algn="l"/>
            <a:r>
              <a:rPr lang="en-US" b="1" dirty="0">
                <a:latin typeface="+mn-lt"/>
              </a:rPr>
              <a:t>A Good Mentoring Relationship</a:t>
            </a:r>
          </a:p>
        </p:txBody>
      </p:sp>
      <p:sp>
        <p:nvSpPr>
          <p:cNvPr id="3" name="Content Placeholder 2">
            <a:extLst>
              <a:ext uri="{FF2B5EF4-FFF2-40B4-BE49-F238E27FC236}">
                <a16:creationId xmlns:a16="http://schemas.microsoft.com/office/drawing/2014/main" id="{68690138-9457-486C-9EDB-5BC3254803AD}"/>
              </a:ext>
            </a:extLst>
          </p:cNvPr>
          <p:cNvSpPr>
            <a:spLocks noGrp="1"/>
          </p:cNvSpPr>
          <p:nvPr>
            <p:ph idx="1"/>
          </p:nvPr>
        </p:nvSpPr>
        <p:spPr>
          <a:xfrm>
            <a:off x="2961197" y="2807038"/>
            <a:ext cx="5280277" cy="1933076"/>
          </a:xfrm>
        </p:spPr>
        <p:txBody>
          <a:bodyPr>
            <a:normAutofit/>
          </a:bodyPr>
          <a:lstStyle/>
          <a:p>
            <a:r>
              <a:rPr lang="en-US" sz="3200" dirty="0"/>
              <a:t>Two way relationship</a:t>
            </a:r>
          </a:p>
          <a:p>
            <a:r>
              <a:rPr lang="en-US" sz="3200" dirty="0"/>
              <a:t>No direct-line relationship</a:t>
            </a:r>
          </a:p>
          <a:p>
            <a:r>
              <a:rPr lang="en-US" sz="3200" dirty="0"/>
              <a:t>Extra element</a:t>
            </a:r>
          </a:p>
        </p:txBody>
      </p:sp>
      <p:pic>
        <p:nvPicPr>
          <p:cNvPr id="5" name="Picture 4">
            <a:extLst>
              <a:ext uri="{FF2B5EF4-FFF2-40B4-BE49-F238E27FC236}">
                <a16:creationId xmlns:a16="http://schemas.microsoft.com/office/drawing/2014/main" id="{674B0AB0-ED3B-4AB3-B1BE-F6C87F91C3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00420" y="3638417"/>
            <a:ext cx="3226532" cy="1791740"/>
          </a:xfrm>
          <a:prstGeom prst="rect">
            <a:avLst/>
          </a:prstGeom>
        </p:spPr>
      </p:pic>
    </p:spTree>
    <p:extLst>
      <p:ext uri="{BB962C8B-B14F-4D97-AF65-F5344CB8AC3E}">
        <p14:creationId xmlns:p14="http://schemas.microsoft.com/office/powerpoint/2010/main" val="108699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BCA6-585D-4192-9682-F1F364128664}"/>
              </a:ext>
            </a:extLst>
          </p:cNvPr>
          <p:cNvSpPr>
            <a:spLocks noGrp="1"/>
          </p:cNvSpPr>
          <p:nvPr>
            <p:ph type="title"/>
          </p:nvPr>
        </p:nvSpPr>
        <p:spPr>
          <a:xfrm>
            <a:off x="333993" y="2291527"/>
            <a:ext cx="3637248" cy="1703388"/>
          </a:xfrm>
        </p:spPr>
        <p:txBody>
          <a:bodyPr>
            <a:normAutofit fontScale="90000"/>
          </a:bodyPr>
          <a:lstStyle/>
          <a:p>
            <a:r>
              <a:rPr lang="en-US" b="1" dirty="0">
                <a:latin typeface="+mn-lt"/>
              </a:rPr>
              <a:t>Understanding the Purpose of Coaching</a:t>
            </a:r>
          </a:p>
        </p:txBody>
      </p:sp>
      <p:pic>
        <p:nvPicPr>
          <p:cNvPr id="4" name="Content Placeholder 3">
            <a:extLst>
              <a:ext uri="{FF2B5EF4-FFF2-40B4-BE49-F238E27FC236}">
                <a16:creationId xmlns:a16="http://schemas.microsoft.com/office/drawing/2014/main" id="{A35B1F0E-D603-456A-9F7C-EF2F707FF480}"/>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3249"/>
          <a:stretch/>
        </p:blipFill>
        <p:spPr bwMode="auto">
          <a:xfrm>
            <a:off x="4418655" y="283976"/>
            <a:ext cx="6406478" cy="6208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9693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BAF9-DCB3-41A2-9DF9-27F735D261D9}"/>
              </a:ext>
            </a:extLst>
          </p:cNvPr>
          <p:cNvSpPr>
            <a:spLocks noGrp="1"/>
          </p:cNvSpPr>
          <p:nvPr>
            <p:ph type="title"/>
          </p:nvPr>
        </p:nvSpPr>
        <p:spPr>
          <a:xfrm>
            <a:off x="1876302" y="396403"/>
            <a:ext cx="5759532" cy="768096"/>
          </a:xfrm>
        </p:spPr>
        <p:txBody>
          <a:bodyPr/>
          <a:lstStyle/>
          <a:p>
            <a:pPr algn="l"/>
            <a:r>
              <a:rPr lang="en-US" b="1" dirty="0">
                <a:latin typeface="+mn-lt"/>
              </a:rPr>
              <a:t>Some Key Differences</a:t>
            </a:r>
          </a:p>
        </p:txBody>
      </p:sp>
      <p:graphicFrame>
        <p:nvGraphicFramePr>
          <p:cNvPr id="4" name="Content Placeholder 3">
            <a:extLst>
              <a:ext uri="{FF2B5EF4-FFF2-40B4-BE49-F238E27FC236}">
                <a16:creationId xmlns:a16="http://schemas.microsoft.com/office/drawing/2014/main" id="{0EDB37F6-3E66-46C3-BAA9-75F48E1340F6}"/>
              </a:ext>
            </a:extLst>
          </p:cNvPr>
          <p:cNvGraphicFramePr>
            <a:graphicFrameLocks noGrp="1"/>
          </p:cNvGraphicFramePr>
          <p:nvPr>
            <p:ph idx="1"/>
          </p:nvPr>
        </p:nvGraphicFramePr>
        <p:xfrm>
          <a:off x="838200" y="1825625"/>
          <a:ext cx="10515600" cy="37541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829702860"/>
                    </a:ext>
                  </a:extLst>
                </a:gridCol>
                <a:gridCol w="3505200">
                  <a:extLst>
                    <a:ext uri="{9D8B030D-6E8A-4147-A177-3AD203B41FA5}">
                      <a16:colId xmlns:a16="http://schemas.microsoft.com/office/drawing/2014/main" val="1401309579"/>
                    </a:ext>
                  </a:extLst>
                </a:gridCol>
                <a:gridCol w="3505200">
                  <a:extLst>
                    <a:ext uri="{9D8B030D-6E8A-4147-A177-3AD203B41FA5}">
                      <a16:colId xmlns:a16="http://schemas.microsoft.com/office/drawing/2014/main" val="2857064857"/>
                    </a:ext>
                  </a:extLst>
                </a:gridCol>
              </a:tblGrid>
              <a:tr h="370840">
                <a:tc>
                  <a:txBody>
                    <a:bodyPr/>
                    <a:lstStyle/>
                    <a:p>
                      <a:endParaRPr lang="en-US" dirty="0"/>
                    </a:p>
                  </a:txBody>
                  <a:tcPr/>
                </a:tc>
                <a:tc>
                  <a:txBody>
                    <a:bodyPr/>
                    <a:lstStyle/>
                    <a:p>
                      <a:r>
                        <a:rPr lang="en-US" dirty="0"/>
                        <a:t>Coaching</a:t>
                      </a:r>
                    </a:p>
                  </a:txBody>
                  <a:tcPr/>
                </a:tc>
                <a:tc>
                  <a:txBody>
                    <a:bodyPr/>
                    <a:lstStyle/>
                    <a:p>
                      <a:r>
                        <a:rPr lang="en-US" dirty="0"/>
                        <a:t>Mentoring</a:t>
                      </a:r>
                    </a:p>
                  </a:txBody>
                  <a:tcPr/>
                </a:tc>
                <a:extLst>
                  <a:ext uri="{0D108BD9-81ED-4DB2-BD59-A6C34878D82A}">
                    <a16:rowId xmlns:a16="http://schemas.microsoft.com/office/drawing/2014/main" val="1243108288"/>
                  </a:ext>
                </a:extLst>
              </a:tr>
              <a:tr h="370840">
                <a:tc>
                  <a:txBody>
                    <a:bodyPr/>
                    <a:lstStyle/>
                    <a:p>
                      <a:r>
                        <a:rPr lang="en-US" dirty="0"/>
                        <a:t>Goals</a:t>
                      </a:r>
                    </a:p>
                  </a:txBody>
                  <a:tcPr/>
                </a:tc>
                <a:tc>
                  <a:txBody>
                    <a:bodyPr/>
                    <a:lstStyle/>
                    <a:p>
                      <a:r>
                        <a:rPr lang="en-US" dirty="0"/>
                        <a:t>To correct inappropriate behavior, improve performance, and impart skills as an individual accepts a new responsibility</a:t>
                      </a:r>
                    </a:p>
                  </a:txBody>
                  <a:tcPr/>
                </a:tc>
                <a:tc>
                  <a:txBody>
                    <a:bodyPr/>
                    <a:lstStyle/>
                    <a:p>
                      <a:r>
                        <a:rPr lang="en-US" dirty="0"/>
                        <a:t>To support and guide the personal growth of the mentee</a:t>
                      </a:r>
                    </a:p>
                  </a:txBody>
                  <a:tcPr/>
                </a:tc>
                <a:extLst>
                  <a:ext uri="{0D108BD9-81ED-4DB2-BD59-A6C34878D82A}">
                    <a16:rowId xmlns:a16="http://schemas.microsoft.com/office/drawing/2014/main" val="2308342011"/>
                  </a:ext>
                </a:extLst>
              </a:tr>
              <a:tr h="370840">
                <a:tc>
                  <a:txBody>
                    <a:bodyPr/>
                    <a:lstStyle/>
                    <a:p>
                      <a:r>
                        <a:rPr lang="en-US" dirty="0"/>
                        <a:t>Initiative</a:t>
                      </a:r>
                    </a:p>
                  </a:txBody>
                  <a:tcPr/>
                </a:tc>
                <a:tc>
                  <a:txBody>
                    <a:bodyPr/>
                    <a:lstStyle/>
                    <a:p>
                      <a:r>
                        <a:rPr lang="en-US" dirty="0"/>
                        <a:t>The coach directs the learning and instruction.</a:t>
                      </a:r>
                    </a:p>
                  </a:txBody>
                  <a:tcPr/>
                </a:tc>
                <a:tc>
                  <a:txBody>
                    <a:bodyPr/>
                    <a:lstStyle/>
                    <a:p>
                      <a:r>
                        <a:rPr lang="en-US" dirty="0"/>
                        <a:t>The mentee is in charge of his or her learning.</a:t>
                      </a:r>
                    </a:p>
                  </a:txBody>
                  <a:tcPr/>
                </a:tc>
                <a:extLst>
                  <a:ext uri="{0D108BD9-81ED-4DB2-BD59-A6C34878D82A}">
                    <a16:rowId xmlns:a16="http://schemas.microsoft.com/office/drawing/2014/main" val="242368697"/>
                  </a:ext>
                </a:extLst>
              </a:tr>
              <a:tr h="370840">
                <a:tc>
                  <a:txBody>
                    <a:bodyPr/>
                    <a:lstStyle/>
                    <a:p>
                      <a:r>
                        <a:rPr lang="en-US" dirty="0"/>
                        <a:t>Focus</a:t>
                      </a:r>
                    </a:p>
                  </a:txBody>
                  <a:tcPr/>
                </a:tc>
                <a:tc>
                  <a:txBody>
                    <a:bodyPr/>
                    <a:lstStyle/>
                    <a:p>
                      <a:r>
                        <a:rPr lang="en-US" dirty="0"/>
                        <a:t>Immediate problems and learning opportunities</a:t>
                      </a:r>
                    </a:p>
                  </a:txBody>
                  <a:tcPr/>
                </a:tc>
                <a:tc>
                  <a:txBody>
                    <a:bodyPr/>
                    <a:lstStyle/>
                    <a:p>
                      <a:r>
                        <a:rPr lang="en-US" dirty="0"/>
                        <a:t>Long-term personal development</a:t>
                      </a:r>
                    </a:p>
                  </a:txBody>
                  <a:tcPr/>
                </a:tc>
                <a:extLst>
                  <a:ext uri="{0D108BD9-81ED-4DB2-BD59-A6C34878D82A}">
                    <a16:rowId xmlns:a16="http://schemas.microsoft.com/office/drawing/2014/main" val="4010921185"/>
                  </a:ext>
                </a:extLst>
              </a:tr>
              <a:tr h="370840">
                <a:tc>
                  <a:txBody>
                    <a:bodyPr/>
                    <a:lstStyle/>
                    <a:p>
                      <a:r>
                        <a:rPr lang="en-US" dirty="0"/>
                        <a:t>Roles</a:t>
                      </a:r>
                    </a:p>
                  </a:txBody>
                  <a:tcPr/>
                </a:tc>
                <a:tc>
                  <a:txBody>
                    <a:bodyPr/>
                    <a:lstStyle/>
                    <a:p>
                      <a:r>
                        <a:rPr lang="en-US" dirty="0"/>
                        <a:t>Heavy on telling with appropriate feedback</a:t>
                      </a:r>
                    </a:p>
                  </a:txBody>
                  <a:tcPr/>
                </a:tc>
                <a:tc>
                  <a:txBody>
                    <a:bodyPr/>
                    <a:lstStyle/>
                    <a:p>
                      <a:r>
                        <a:rPr lang="en-US" dirty="0"/>
                        <a:t>Heavy on listening, providing a role model, and making suggestions and connections</a:t>
                      </a:r>
                    </a:p>
                  </a:txBody>
                  <a:tcPr/>
                </a:tc>
                <a:extLst>
                  <a:ext uri="{0D108BD9-81ED-4DB2-BD59-A6C34878D82A}">
                    <a16:rowId xmlns:a16="http://schemas.microsoft.com/office/drawing/2014/main" val="2914050412"/>
                  </a:ext>
                </a:extLst>
              </a:tr>
            </a:tbl>
          </a:graphicData>
        </a:graphic>
      </p:graphicFrame>
    </p:spTree>
    <p:extLst>
      <p:ext uri="{BB962C8B-B14F-4D97-AF65-F5344CB8AC3E}">
        <p14:creationId xmlns:p14="http://schemas.microsoft.com/office/powerpoint/2010/main" val="3335074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00C1-3828-4D23-84D1-D3C1487CC6F8}"/>
              </a:ext>
            </a:extLst>
          </p:cNvPr>
          <p:cNvSpPr>
            <a:spLocks noGrp="1"/>
          </p:cNvSpPr>
          <p:nvPr>
            <p:ph type="title"/>
          </p:nvPr>
        </p:nvSpPr>
        <p:spPr>
          <a:xfrm>
            <a:off x="1959429" y="538907"/>
            <a:ext cx="6353298" cy="768096"/>
          </a:xfrm>
        </p:spPr>
        <p:txBody>
          <a:bodyPr/>
          <a:lstStyle/>
          <a:p>
            <a:pPr algn="l"/>
            <a:r>
              <a:rPr lang="en-US" b="1" dirty="0">
                <a:latin typeface="+mn-lt"/>
              </a:rPr>
              <a:t>Models of Mentoring</a:t>
            </a:r>
            <a:r>
              <a:rPr lang="en-US" dirty="0"/>
              <a:t>	</a:t>
            </a:r>
          </a:p>
        </p:txBody>
      </p:sp>
      <p:sp>
        <p:nvSpPr>
          <p:cNvPr id="3" name="Content Placeholder 2">
            <a:extLst>
              <a:ext uri="{FF2B5EF4-FFF2-40B4-BE49-F238E27FC236}">
                <a16:creationId xmlns:a16="http://schemas.microsoft.com/office/drawing/2014/main" id="{20E0DF09-42E5-4D8A-BCF2-B46E61BBCAF2}"/>
              </a:ext>
            </a:extLst>
          </p:cNvPr>
          <p:cNvSpPr>
            <a:spLocks noGrp="1"/>
          </p:cNvSpPr>
          <p:nvPr>
            <p:ph idx="1"/>
          </p:nvPr>
        </p:nvSpPr>
        <p:spPr>
          <a:xfrm>
            <a:off x="1727199" y="2268187"/>
            <a:ext cx="9601200" cy="4050906"/>
          </a:xfrm>
        </p:spPr>
        <p:txBody>
          <a:bodyPr>
            <a:normAutofit/>
          </a:bodyPr>
          <a:lstStyle/>
          <a:p>
            <a:r>
              <a:rPr lang="en-US" sz="2800" b="1" dirty="0"/>
              <a:t>Sponsorship</a:t>
            </a:r>
            <a:r>
              <a:rPr lang="en-US" sz="2800" dirty="0"/>
              <a:t> mentoring is a relationship between a mentor and a protégé</a:t>
            </a:r>
          </a:p>
          <a:p>
            <a:r>
              <a:rPr lang="en-US" sz="2800" b="1" dirty="0"/>
              <a:t>Developmental</a:t>
            </a:r>
            <a:r>
              <a:rPr lang="en-US" sz="2800" dirty="0"/>
              <a:t> mentoring is less hierarchal and helps the growth of both the mentor and the mentee.</a:t>
            </a:r>
          </a:p>
        </p:txBody>
      </p:sp>
      <p:pic>
        <p:nvPicPr>
          <p:cNvPr id="8" name="Picture 7">
            <a:extLst>
              <a:ext uri="{FF2B5EF4-FFF2-40B4-BE49-F238E27FC236}">
                <a16:creationId xmlns:a16="http://schemas.microsoft.com/office/drawing/2014/main" id="{F5D2137E-5DD3-4B64-A4D8-01F08E642E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38681" y="4259407"/>
            <a:ext cx="3048000" cy="2390775"/>
          </a:xfrm>
          <a:prstGeom prst="rect">
            <a:avLst/>
          </a:prstGeom>
        </p:spPr>
      </p:pic>
    </p:spTree>
    <p:extLst>
      <p:ext uri="{BB962C8B-B14F-4D97-AF65-F5344CB8AC3E}">
        <p14:creationId xmlns:p14="http://schemas.microsoft.com/office/powerpoint/2010/main" val="497178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E250-EC40-4F62-81EB-7A3E115E66EE}"/>
              </a:ext>
            </a:extLst>
          </p:cNvPr>
          <p:cNvSpPr>
            <a:spLocks noGrp="1"/>
          </p:cNvSpPr>
          <p:nvPr>
            <p:ph type="title"/>
          </p:nvPr>
        </p:nvSpPr>
        <p:spPr>
          <a:xfrm>
            <a:off x="1876301" y="706439"/>
            <a:ext cx="8645237" cy="768096"/>
          </a:xfrm>
        </p:spPr>
        <p:txBody>
          <a:bodyPr/>
          <a:lstStyle/>
          <a:p>
            <a:pPr algn="l"/>
            <a:r>
              <a:rPr lang="en-US" b="1" dirty="0">
                <a:latin typeface="+mn-lt"/>
              </a:rPr>
              <a:t>A Scouting Mentoring Relationship</a:t>
            </a:r>
            <a:endParaRPr lang="en-US" dirty="0">
              <a:latin typeface="+mn-lt"/>
            </a:endParaRPr>
          </a:p>
        </p:txBody>
      </p:sp>
      <p:sp>
        <p:nvSpPr>
          <p:cNvPr id="3" name="Content Placeholder 2">
            <a:extLst>
              <a:ext uri="{FF2B5EF4-FFF2-40B4-BE49-F238E27FC236}">
                <a16:creationId xmlns:a16="http://schemas.microsoft.com/office/drawing/2014/main" id="{2ED7BD60-1B00-4074-BAF4-25BDD5EBC0A5}"/>
              </a:ext>
            </a:extLst>
          </p:cNvPr>
          <p:cNvSpPr>
            <a:spLocks noGrp="1"/>
          </p:cNvSpPr>
          <p:nvPr>
            <p:ph idx="1"/>
          </p:nvPr>
        </p:nvSpPr>
        <p:spPr>
          <a:xfrm>
            <a:off x="2012207" y="2312891"/>
            <a:ext cx="9601200" cy="4171179"/>
          </a:xfrm>
        </p:spPr>
        <p:txBody>
          <a:bodyPr>
            <a:normAutofit/>
          </a:bodyPr>
          <a:lstStyle/>
          <a:p>
            <a:r>
              <a:rPr lang="en-US" sz="3200" dirty="0"/>
              <a:t>Are mentors assigned?</a:t>
            </a:r>
          </a:p>
          <a:p>
            <a:r>
              <a:rPr lang="en-US" sz="3200" dirty="0"/>
              <a:t>How do we find them?</a:t>
            </a:r>
          </a:p>
          <a:p>
            <a:r>
              <a:rPr lang="en-US" sz="3200" dirty="0"/>
              <a:t>How does mentoring happen?</a:t>
            </a:r>
          </a:p>
        </p:txBody>
      </p:sp>
      <p:pic>
        <p:nvPicPr>
          <p:cNvPr id="5" name="Picture 4">
            <a:extLst>
              <a:ext uri="{FF2B5EF4-FFF2-40B4-BE49-F238E27FC236}">
                <a16:creationId xmlns:a16="http://schemas.microsoft.com/office/drawing/2014/main" id="{8EC0164B-3BF1-4104-B2DC-ADD50A53A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516" y="2462435"/>
            <a:ext cx="2800409" cy="2956209"/>
          </a:xfrm>
          <a:prstGeom prst="rect">
            <a:avLst/>
          </a:prstGeom>
        </p:spPr>
      </p:pic>
    </p:spTree>
    <p:extLst>
      <p:ext uri="{BB962C8B-B14F-4D97-AF65-F5344CB8AC3E}">
        <p14:creationId xmlns:p14="http://schemas.microsoft.com/office/powerpoint/2010/main" val="1734338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F501-4D96-4769-A939-6C87D7066466}"/>
              </a:ext>
            </a:extLst>
          </p:cNvPr>
          <p:cNvSpPr>
            <a:spLocks noGrp="1"/>
          </p:cNvSpPr>
          <p:nvPr>
            <p:ph type="title"/>
          </p:nvPr>
        </p:nvSpPr>
        <p:spPr>
          <a:xfrm>
            <a:off x="2036016" y="693286"/>
            <a:ext cx="8521148" cy="768096"/>
          </a:xfrm>
        </p:spPr>
        <p:txBody>
          <a:bodyPr/>
          <a:lstStyle/>
          <a:p>
            <a:pPr algn="l"/>
            <a:r>
              <a:rPr lang="en-US" b="1" dirty="0">
                <a:latin typeface="+mn-lt"/>
              </a:rPr>
              <a:t>Shape of a Mentoring Relationship</a:t>
            </a:r>
          </a:p>
        </p:txBody>
      </p:sp>
      <p:sp>
        <p:nvSpPr>
          <p:cNvPr id="3" name="Content Placeholder 2">
            <a:extLst>
              <a:ext uri="{FF2B5EF4-FFF2-40B4-BE49-F238E27FC236}">
                <a16:creationId xmlns:a16="http://schemas.microsoft.com/office/drawing/2014/main" id="{B0A61224-6759-4567-861C-25625F992AF7}"/>
              </a:ext>
            </a:extLst>
          </p:cNvPr>
          <p:cNvSpPr>
            <a:spLocks noGrp="1"/>
          </p:cNvSpPr>
          <p:nvPr>
            <p:ph idx="1"/>
          </p:nvPr>
        </p:nvSpPr>
        <p:spPr>
          <a:xfrm>
            <a:off x="1950659" y="2319608"/>
            <a:ext cx="6492696" cy="1943293"/>
          </a:xfrm>
        </p:spPr>
        <p:txBody>
          <a:bodyPr>
            <a:normAutofit/>
          </a:bodyPr>
          <a:lstStyle/>
          <a:p>
            <a:pPr lvl="1"/>
            <a:r>
              <a:rPr lang="en-US" sz="3000" dirty="0"/>
              <a:t>Will be different</a:t>
            </a:r>
          </a:p>
          <a:p>
            <a:pPr lvl="1"/>
            <a:r>
              <a:rPr lang="en-US" sz="3000" dirty="0"/>
              <a:t>Evolves over time</a:t>
            </a:r>
          </a:p>
          <a:p>
            <a:pPr lvl="1"/>
            <a:r>
              <a:rPr lang="en-US" sz="3000" dirty="0"/>
              <a:t>May take and adjust its shape</a:t>
            </a:r>
            <a:endParaRPr lang="en-US" dirty="0"/>
          </a:p>
        </p:txBody>
      </p:sp>
      <p:pic>
        <p:nvPicPr>
          <p:cNvPr id="7" name="Picture 6">
            <a:extLst>
              <a:ext uri="{FF2B5EF4-FFF2-40B4-BE49-F238E27FC236}">
                <a16:creationId xmlns:a16="http://schemas.microsoft.com/office/drawing/2014/main" id="{B378A3E0-E9F0-4010-8ED3-529593700A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94216" y="2980366"/>
            <a:ext cx="2810123" cy="2107593"/>
          </a:xfrm>
          <a:prstGeom prst="rect">
            <a:avLst/>
          </a:prstGeom>
        </p:spPr>
      </p:pic>
    </p:spTree>
    <p:extLst>
      <p:ext uri="{BB962C8B-B14F-4D97-AF65-F5344CB8AC3E}">
        <p14:creationId xmlns:p14="http://schemas.microsoft.com/office/powerpoint/2010/main" val="4066987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D3A85-A553-4F1A-9495-249E496D7421}"/>
              </a:ext>
            </a:extLst>
          </p:cNvPr>
          <p:cNvSpPr>
            <a:spLocks noGrp="1"/>
          </p:cNvSpPr>
          <p:nvPr>
            <p:ph type="title"/>
          </p:nvPr>
        </p:nvSpPr>
        <p:spPr>
          <a:xfrm>
            <a:off x="1900052" y="432029"/>
            <a:ext cx="5272644" cy="1266142"/>
          </a:xfrm>
        </p:spPr>
        <p:txBody>
          <a:bodyPr>
            <a:normAutofit fontScale="90000"/>
          </a:bodyPr>
          <a:lstStyle/>
          <a:p>
            <a:pPr algn="l"/>
            <a:r>
              <a:rPr lang="en-US" b="1" dirty="0">
                <a:latin typeface="+mn-lt"/>
              </a:rPr>
              <a:t>What Mentors Do – The </a:t>
            </a:r>
            <a:r>
              <a:rPr lang="en-US" b="1" dirty="0">
                <a:solidFill>
                  <a:srgbClr val="FF0000"/>
                </a:solidFill>
                <a:latin typeface="+mn-lt"/>
              </a:rPr>
              <a:t>MENTOR</a:t>
            </a:r>
            <a:r>
              <a:rPr lang="en-US" b="1" dirty="0">
                <a:latin typeface="+mn-lt"/>
              </a:rPr>
              <a:t> Model</a:t>
            </a:r>
          </a:p>
        </p:txBody>
      </p:sp>
      <p:sp>
        <p:nvSpPr>
          <p:cNvPr id="3" name="Content Placeholder 2">
            <a:extLst>
              <a:ext uri="{FF2B5EF4-FFF2-40B4-BE49-F238E27FC236}">
                <a16:creationId xmlns:a16="http://schemas.microsoft.com/office/drawing/2014/main" id="{EE33C53A-737D-4657-BD6E-DF1EE9C2FD4E}"/>
              </a:ext>
            </a:extLst>
          </p:cNvPr>
          <p:cNvSpPr>
            <a:spLocks noGrp="1"/>
          </p:cNvSpPr>
          <p:nvPr>
            <p:ph idx="1"/>
          </p:nvPr>
        </p:nvSpPr>
        <p:spPr>
          <a:xfrm>
            <a:off x="1900052" y="2257280"/>
            <a:ext cx="10046525" cy="4351338"/>
          </a:xfrm>
        </p:spPr>
        <p:txBody>
          <a:bodyPr>
            <a:normAutofit/>
          </a:bodyPr>
          <a:lstStyle/>
          <a:p>
            <a:pPr marL="0" indent="0">
              <a:buNone/>
            </a:pPr>
            <a:r>
              <a:rPr lang="en-US" sz="2800" b="1" dirty="0">
                <a:solidFill>
                  <a:srgbClr val="FF0000"/>
                </a:solidFill>
              </a:rPr>
              <a:t>M</a:t>
            </a:r>
            <a:r>
              <a:rPr lang="en-US" sz="2800" dirty="0"/>
              <a:t>indset: Attitudes, “social intelligence”, and values</a:t>
            </a:r>
          </a:p>
          <a:p>
            <a:pPr marL="0" indent="0">
              <a:buNone/>
            </a:pPr>
            <a:r>
              <a:rPr lang="en-US" sz="2800" b="1" dirty="0">
                <a:solidFill>
                  <a:srgbClr val="FF0000"/>
                </a:solidFill>
              </a:rPr>
              <a:t>E</a:t>
            </a:r>
            <a:r>
              <a:rPr lang="en-US" sz="2800" dirty="0"/>
              <a:t>nvironment: Help understand the unit environment and “culture”</a:t>
            </a:r>
          </a:p>
          <a:p>
            <a:pPr marL="0" indent="0">
              <a:buNone/>
            </a:pPr>
            <a:r>
              <a:rPr lang="en-US" sz="2800" b="1" dirty="0">
                <a:solidFill>
                  <a:srgbClr val="FF0000"/>
                </a:solidFill>
              </a:rPr>
              <a:t>N</a:t>
            </a:r>
            <a:r>
              <a:rPr lang="en-US" sz="2800" dirty="0"/>
              <a:t>etwork: Connect to others who might be able to help</a:t>
            </a:r>
          </a:p>
          <a:p>
            <a:pPr marL="0" indent="0">
              <a:buNone/>
            </a:pPr>
            <a:r>
              <a:rPr lang="en-US" sz="2800" b="1" dirty="0">
                <a:solidFill>
                  <a:srgbClr val="FF0000"/>
                </a:solidFill>
              </a:rPr>
              <a:t>T</a:t>
            </a:r>
            <a:r>
              <a:rPr lang="en-US" sz="2800" dirty="0"/>
              <a:t>rust: Trusted, confidential counsel and perspective</a:t>
            </a:r>
          </a:p>
          <a:p>
            <a:pPr marL="0" indent="0">
              <a:buNone/>
            </a:pPr>
            <a:r>
              <a:rPr lang="en-US" sz="2800" b="1" dirty="0">
                <a:solidFill>
                  <a:srgbClr val="FF0000"/>
                </a:solidFill>
              </a:rPr>
              <a:t>O</a:t>
            </a:r>
            <a:r>
              <a:rPr lang="en-US" sz="2800" dirty="0"/>
              <a:t>pen: Advice, support, and/or guidance on difficult subjects</a:t>
            </a:r>
          </a:p>
          <a:p>
            <a:pPr marL="0" indent="0">
              <a:buNone/>
            </a:pPr>
            <a:r>
              <a:rPr lang="en-US" sz="2800" b="1" dirty="0">
                <a:solidFill>
                  <a:srgbClr val="FF0000"/>
                </a:solidFill>
              </a:rPr>
              <a:t>R</a:t>
            </a:r>
            <a:r>
              <a:rPr lang="en-US" sz="2800" dirty="0"/>
              <a:t>etention: Aid in retention of the mentored</a:t>
            </a:r>
          </a:p>
        </p:txBody>
      </p:sp>
    </p:spTree>
    <p:extLst>
      <p:ext uri="{BB962C8B-B14F-4D97-AF65-F5344CB8AC3E}">
        <p14:creationId xmlns:p14="http://schemas.microsoft.com/office/powerpoint/2010/main" val="1615035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25AF-5BDB-4559-9BC8-E6347977E055}"/>
              </a:ext>
            </a:extLst>
          </p:cNvPr>
          <p:cNvSpPr>
            <a:spLocks noGrp="1"/>
          </p:cNvSpPr>
          <p:nvPr>
            <p:ph type="title"/>
          </p:nvPr>
        </p:nvSpPr>
        <p:spPr>
          <a:xfrm>
            <a:off x="1900052" y="607108"/>
            <a:ext cx="7398327" cy="768096"/>
          </a:xfrm>
        </p:spPr>
        <p:txBody>
          <a:bodyPr/>
          <a:lstStyle/>
          <a:p>
            <a:pPr algn="l"/>
            <a:r>
              <a:rPr lang="en-US" b="1" dirty="0">
                <a:latin typeface="+mn-lt"/>
              </a:rPr>
              <a:t>Tips on Being a Good Mentor</a:t>
            </a:r>
          </a:p>
        </p:txBody>
      </p:sp>
      <p:sp>
        <p:nvSpPr>
          <p:cNvPr id="3" name="Content Placeholder 2">
            <a:extLst>
              <a:ext uri="{FF2B5EF4-FFF2-40B4-BE49-F238E27FC236}">
                <a16:creationId xmlns:a16="http://schemas.microsoft.com/office/drawing/2014/main" id="{46FD9C36-70A0-46A3-8260-E3BD2D1DF39A}"/>
              </a:ext>
            </a:extLst>
          </p:cNvPr>
          <p:cNvSpPr>
            <a:spLocks noGrp="1"/>
          </p:cNvSpPr>
          <p:nvPr>
            <p:ph idx="1"/>
          </p:nvPr>
        </p:nvSpPr>
        <p:spPr>
          <a:xfrm>
            <a:off x="2107209" y="2241639"/>
            <a:ext cx="9601200" cy="4171179"/>
          </a:xfrm>
        </p:spPr>
        <p:txBody>
          <a:bodyPr/>
          <a:lstStyle/>
          <a:p>
            <a:r>
              <a:rPr lang="en-US" sz="3200" dirty="0"/>
              <a:t>Provide a safe nonthreatening environment</a:t>
            </a:r>
          </a:p>
          <a:p>
            <a:r>
              <a:rPr lang="en-US" sz="3200" dirty="0"/>
              <a:t>Keep confidences</a:t>
            </a:r>
          </a:p>
          <a:p>
            <a:r>
              <a:rPr lang="en-US" sz="3200" dirty="0"/>
              <a:t>Build trust early</a:t>
            </a:r>
          </a:p>
          <a:p>
            <a:r>
              <a:rPr lang="en-US" sz="3200" dirty="0"/>
              <a:t>Be a good listener</a:t>
            </a:r>
          </a:p>
          <a:p>
            <a:r>
              <a:rPr lang="en-US" sz="3200" dirty="0"/>
              <a:t>Share personal experiences</a:t>
            </a:r>
          </a:p>
          <a:p>
            <a:r>
              <a:rPr lang="en-US" sz="3200" dirty="0"/>
              <a:t>Ask Questions</a:t>
            </a:r>
          </a:p>
          <a:p>
            <a:r>
              <a:rPr lang="en-US" sz="3200" dirty="0"/>
              <a:t>Compliment the person</a:t>
            </a:r>
            <a:endParaRPr lang="en-US" dirty="0"/>
          </a:p>
        </p:txBody>
      </p:sp>
      <p:pic>
        <p:nvPicPr>
          <p:cNvPr id="4" name="Picture 3">
            <a:extLst>
              <a:ext uri="{FF2B5EF4-FFF2-40B4-BE49-F238E27FC236}">
                <a16:creationId xmlns:a16="http://schemas.microsoft.com/office/drawing/2014/main" id="{0EDA5191-A774-47E2-93BA-8D2BA2226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670" y="3325475"/>
            <a:ext cx="2925417" cy="2925417"/>
          </a:xfrm>
          <a:prstGeom prst="rect">
            <a:avLst/>
          </a:prstGeom>
        </p:spPr>
      </p:pic>
    </p:spTree>
    <p:extLst>
      <p:ext uri="{BB962C8B-B14F-4D97-AF65-F5344CB8AC3E}">
        <p14:creationId xmlns:p14="http://schemas.microsoft.com/office/powerpoint/2010/main" val="128476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C603-EFA5-414D-814A-746839F635FD}"/>
              </a:ext>
            </a:extLst>
          </p:cNvPr>
          <p:cNvSpPr>
            <a:spLocks noGrp="1"/>
          </p:cNvSpPr>
          <p:nvPr>
            <p:ph type="title"/>
          </p:nvPr>
        </p:nvSpPr>
        <p:spPr>
          <a:xfrm>
            <a:off x="1935677" y="562731"/>
            <a:ext cx="8122723" cy="768096"/>
          </a:xfrm>
        </p:spPr>
        <p:txBody>
          <a:bodyPr/>
          <a:lstStyle/>
          <a:p>
            <a:pPr algn="l"/>
            <a:r>
              <a:rPr lang="en-US" b="1" dirty="0">
                <a:latin typeface="+mn-lt"/>
              </a:rPr>
              <a:t>Maintaining Relationship Quality</a:t>
            </a:r>
          </a:p>
        </p:txBody>
      </p:sp>
      <p:sp>
        <p:nvSpPr>
          <p:cNvPr id="3" name="Content Placeholder 2">
            <a:extLst>
              <a:ext uri="{FF2B5EF4-FFF2-40B4-BE49-F238E27FC236}">
                <a16:creationId xmlns:a16="http://schemas.microsoft.com/office/drawing/2014/main" id="{6DA91D21-1A32-4DC2-B9FB-8A12F2C6CC66}"/>
              </a:ext>
            </a:extLst>
          </p:cNvPr>
          <p:cNvSpPr>
            <a:spLocks noGrp="1"/>
          </p:cNvSpPr>
          <p:nvPr>
            <p:ph idx="1"/>
          </p:nvPr>
        </p:nvSpPr>
        <p:spPr>
          <a:xfrm>
            <a:off x="2134986" y="2332340"/>
            <a:ext cx="6182802" cy="3582918"/>
          </a:xfrm>
        </p:spPr>
        <p:txBody>
          <a:bodyPr/>
          <a:lstStyle/>
          <a:p>
            <a:pPr lvl="1"/>
            <a:r>
              <a:rPr lang="en-US" sz="2800" dirty="0"/>
              <a:t>Goal Clarity</a:t>
            </a:r>
          </a:p>
          <a:p>
            <a:pPr lvl="1"/>
            <a:r>
              <a:rPr lang="en-US" sz="2800" dirty="0"/>
              <a:t>Rapport</a:t>
            </a:r>
          </a:p>
          <a:p>
            <a:pPr lvl="1"/>
            <a:r>
              <a:rPr lang="en-US" sz="2800" dirty="0"/>
              <a:t>Boundaries</a:t>
            </a:r>
          </a:p>
          <a:p>
            <a:pPr lvl="1"/>
            <a:r>
              <a:rPr lang="en-US" sz="2800" dirty="0"/>
              <a:t>Voluntarism</a:t>
            </a:r>
          </a:p>
          <a:p>
            <a:pPr lvl="1"/>
            <a:r>
              <a:rPr lang="en-US" sz="2800" dirty="0"/>
              <a:t>Basic competencies</a:t>
            </a:r>
          </a:p>
          <a:p>
            <a:pPr lvl="1"/>
            <a:r>
              <a:rPr lang="en-US" sz="2800" dirty="0"/>
              <a:t>Behaviors of mentee and mentor</a:t>
            </a:r>
          </a:p>
          <a:p>
            <a:pPr lvl="1"/>
            <a:r>
              <a:rPr lang="en-US" sz="2800" dirty="0"/>
              <a:t>Measurement and review</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3E942E77-A103-4565-A02B-F56FC6A3FC4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65616" y="2233228"/>
            <a:ext cx="1813487" cy="2717026"/>
          </a:xfrm>
          <a:prstGeom prst="rect">
            <a:avLst/>
          </a:prstGeom>
        </p:spPr>
      </p:pic>
    </p:spTree>
    <p:extLst>
      <p:ext uri="{BB962C8B-B14F-4D97-AF65-F5344CB8AC3E}">
        <p14:creationId xmlns:p14="http://schemas.microsoft.com/office/powerpoint/2010/main" val="38749178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2DD8-19E9-4FF8-9BD4-01CDF90B5C78}"/>
              </a:ext>
            </a:extLst>
          </p:cNvPr>
          <p:cNvSpPr>
            <a:spLocks noGrp="1"/>
          </p:cNvSpPr>
          <p:nvPr>
            <p:ph type="title"/>
          </p:nvPr>
        </p:nvSpPr>
        <p:spPr>
          <a:xfrm>
            <a:off x="1917205" y="538906"/>
            <a:ext cx="6953663" cy="1076137"/>
          </a:xfrm>
        </p:spPr>
        <p:txBody>
          <a:bodyPr>
            <a:normAutofit fontScale="90000"/>
          </a:bodyPr>
          <a:lstStyle/>
          <a:p>
            <a:pPr algn="l"/>
            <a:r>
              <a:rPr lang="en-US" b="1" dirty="0">
                <a:latin typeface="+mn-lt"/>
              </a:rPr>
              <a:t>Evolution of the Relationship – 5 phases</a:t>
            </a:r>
          </a:p>
        </p:txBody>
      </p:sp>
      <p:sp>
        <p:nvSpPr>
          <p:cNvPr id="3" name="Content Placeholder 2">
            <a:extLst>
              <a:ext uri="{FF2B5EF4-FFF2-40B4-BE49-F238E27FC236}">
                <a16:creationId xmlns:a16="http://schemas.microsoft.com/office/drawing/2014/main" id="{E6482743-5C6A-41D3-BCE5-7131A4665FF3}"/>
              </a:ext>
            </a:extLst>
          </p:cNvPr>
          <p:cNvSpPr>
            <a:spLocks noGrp="1"/>
          </p:cNvSpPr>
          <p:nvPr>
            <p:ph idx="1"/>
          </p:nvPr>
        </p:nvSpPr>
        <p:spPr>
          <a:xfrm>
            <a:off x="1917205" y="2431645"/>
            <a:ext cx="9601200" cy="4171179"/>
          </a:xfrm>
        </p:spPr>
        <p:txBody>
          <a:bodyPr>
            <a:normAutofit/>
          </a:bodyPr>
          <a:lstStyle/>
          <a:p>
            <a:r>
              <a:rPr lang="en-US" sz="3200" dirty="0"/>
              <a:t>Phase 1: - Building rapport</a:t>
            </a:r>
          </a:p>
          <a:p>
            <a:r>
              <a:rPr lang="en-US" sz="3200" dirty="0"/>
              <a:t>Phase 2: - Setting direction</a:t>
            </a:r>
          </a:p>
          <a:p>
            <a:r>
              <a:rPr lang="en-US" sz="3200" dirty="0"/>
              <a:t>Phase 3: - Progression</a:t>
            </a:r>
          </a:p>
          <a:p>
            <a:r>
              <a:rPr lang="en-US" sz="3200" dirty="0"/>
              <a:t>Phase 4: - Winding up</a:t>
            </a:r>
          </a:p>
          <a:p>
            <a:r>
              <a:rPr lang="en-US" sz="3200" dirty="0"/>
              <a:t>Phase 5: - Moving on</a:t>
            </a:r>
          </a:p>
        </p:txBody>
      </p:sp>
      <p:pic>
        <p:nvPicPr>
          <p:cNvPr id="8" name="Picture 7">
            <a:extLst>
              <a:ext uri="{FF2B5EF4-FFF2-40B4-BE49-F238E27FC236}">
                <a16:creationId xmlns:a16="http://schemas.microsoft.com/office/drawing/2014/main" id="{0EC22D60-2A63-4652-A585-E63C62C9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674" y="2431645"/>
            <a:ext cx="3792109" cy="3792109"/>
          </a:xfrm>
          <a:prstGeom prst="rect">
            <a:avLst/>
          </a:prstGeom>
        </p:spPr>
      </p:pic>
    </p:spTree>
    <p:extLst>
      <p:ext uri="{BB962C8B-B14F-4D97-AF65-F5344CB8AC3E}">
        <p14:creationId xmlns:p14="http://schemas.microsoft.com/office/powerpoint/2010/main" val="2507119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B157C-F22B-44DA-B3C5-0D4CB4B84844}"/>
              </a:ext>
            </a:extLst>
          </p:cNvPr>
          <p:cNvSpPr>
            <a:spLocks noGrp="1"/>
          </p:cNvSpPr>
          <p:nvPr>
            <p:ph type="title"/>
          </p:nvPr>
        </p:nvSpPr>
        <p:spPr>
          <a:xfrm>
            <a:off x="2330890" y="511799"/>
            <a:ext cx="6590805" cy="768096"/>
          </a:xfrm>
        </p:spPr>
        <p:txBody>
          <a:bodyPr/>
          <a:lstStyle/>
          <a:p>
            <a:pPr algn="l"/>
            <a:r>
              <a:rPr lang="en-US" b="1" dirty="0">
                <a:latin typeface="+mn-lt"/>
              </a:rPr>
              <a:t>The Learning Conversation</a:t>
            </a:r>
          </a:p>
        </p:txBody>
      </p:sp>
      <p:sp>
        <p:nvSpPr>
          <p:cNvPr id="3" name="Content Placeholder 2">
            <a:extLst>
              <a:ext uri="{FF2B5EF4-FFF2-40B4-BE49-F238E27FC236}">
                <a16:creationId xmlns:a16="http://schemas.microsoft.com/office/drawing/2014/main" id="{A236A12F-E13B-4944-9E86-C642AE0D04E3}"/>
              </a:ext>
            </a:extLst>
          </p:cNvPr>
          <p:cNvSpPr>
            <a:spLocks noGrp="1"/>
          </p:cNvSpPr>
          <p:nvPr>
            <p:ph idx="1"/>
          </p:nvPr>
        </p:nvSpPr>
        <p:spPr/>
        <p:txBody>
          <a:bodyPr>
            <a:normAutofit/>
          </a:bodyPr>
          <a:lstStyle/>
          <a:p>
            <a:r>
              <a:rPr lang="en-US" sz="4000" dirty="0"/>
              <a:t>The point of mentoring is to create a reflective environment where the mentee can address various issues.</a:t>
            </a:r>
          </a:p>
        </p:txBody>
      </p:sp>
      <p:pic>
        <p:nvPicPr>
          <p:cNvPr id="4" name="Picture 3">
            <a:extLst>
              <a:ext uri="{FF2B5EF4-FFF2-40B4-BE49-F238E27FC236}">
                <a16:creationId xmlns:a16="http://schemas.microsoft.com/office/drawing/2014/main" id="{B2B3DD99-AC8F-4F70-9AD5-F1A4036A87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06695" y="3132152"/>
            <a:ext cx="2830001" cy="2830001"/>
          </a:xfrm>
          <a:prstGeom prst="rect">
            <a:avLst/>
          </a:prstGeom>
        </p:spPr>
      </p:pic>
    </p:spTree>
    <p:extLst>
      <p:ext uri="{BB962C8B-B14F-4D97-AF65-F5344CB8AC3E}">
        <p14:creationId xmlns:p14="http://schemas.microsoft.com/office/powerpoint/2010/main" val="304967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8EFD-E208-409E-BD69-93CB37B66765}"/>
              </a:ext>
            </a:extLst>
          </p:cNvPr>
          <p:cNvSpPr>
            <a:spLocks noGrp="1"/>
          </p:cNvSpPr>
          <p:nvPr>
            <p:ph type="title"/>
          </p:nvPr>
        </p:nvSpPr>
        <p:spPr>
          <a:xfrm>
            <a:off x="1959429" y="598665"/>
            <a:ext cx="6935189" cy="768096"/>
          </a:xfrm>
        </p:spPr>
        <p:txBody>
          <a:bodyPr>
            <a:normAutofit fontScale="90000"/>
          </a:bodyPr>
          <a:lstStyle/>
          <a:p>
            <a:pPr algn="l"/>
            <a:r>
              <a:rPr lang="en-US" b="1" dirty="0">
                <a:latin typeface="+mn-lt"/>
              </a:rPr>
              <a:t>Learning Conversation Steps</a:t>
            </a:r>
            <a:br>
              <a:rPr lang="en-US" b="1" dirty="0">
                <a:latin typeface="+mn-lt"/>
              </a:rPr>
            </a:br>
            <a:r>
              <a:rPr lang="en-US" b="1" dirty="0">
                <a:latin typeface="+mn-lt"/>
              </a:rPr>
              <a:t>	7 Essential Questions</a:t>
            </a:r>
          </a:p>
        </p:txBody>
      </p:sp>
      <p:sp>
        <p:nvSpPr>
          <p:cNvPr id="3" name="Content Placeholder 2">
            <a:extLst>
              <a:ext uri="{FF2B5EF4-FFF2-40B4-BE49-F238E27FC236}">
                <a16:creationId xmlns:a16="http://schemas.microsoft.com/office/drawing/2014/main" id="{2F585FC7-89CF-4E2A-B5F7-1A9F2BF95406}"/>
              </a:ext>
            </a:extLst>
          </p:cNvPr>
          <p:cNvSpPr>
            <a:spLocks noGrp="1"/>
          </p:cNvSpPr>
          <p:nvPr>
            <p:ph idx="1"/>
          </p:nvPr>
        </p:nvSpPr>
        <p:spPr>
          <a:xfrm>
            <a:off x="1845952" y="2455395"/>
            <a:ext cx="9601200" cy="4171179"/>
          </a:xfrm>
        </p:spPr>
        <p:txBody>
          <a:bodyPr/>
          <a:lstStyle/>
          <a:p>
            <a:r>
              <a:rPr lang="en-US" sz="3200" dirty="0"/>
              <a:t>Reaffirmation</a:t>
            </a:r>
          </a:p>
          <a:p>
            <a:r>
              <a:rPr lang="en-US" sz="3200" dirty="0"/>
              <a:t>Identify the issue</a:t>
            </a:r>
          </a:p>
          <a:p>
            <a:r>
              <a:rPr lang="en-US" sz="3200" dirty="0"/>
              <a:t>Building mutual understanding</a:t>
            </a:r>
          </a:p>
          <a:p>
            <a:r>
              <a:rPr lang="en-US" sz="3200" dirty="0"/>
              <a:t>Exploring alternative solutions</a:t>
            </a:r>
          </a:p>
          <a:p>
            <a:r>
              <a:rPr lang="en-US" sz="3200" dirty="0"/>
              <a:t>Final check</a:t>
            </a:r>
          </a:p>
          <a:p>
            <a:endParaRPr lang="en-US" dirty="0"/>
          </a:p>
        </p:txBody>
      </p:sp>
      <p:pic>
        <p:nvPicPr>
          <p:cNvPr id="8" name="Picture 7">
            <a:extLst>
              <a:ext uri="{FF2B5EF4-FFF2-40B4-BE49-F238E27FC236}">
                <a16:creationId xmlns:a16="http://schemas.microsoft.com/office/drawing/2014/main" id="{864AD46E-A993-4E80-A298-91A007E0E17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16790" y="2747060"/>
            <a:ext cx="2944559" cy="2406832"/>
          </a:xfrm>
          <a:prstGeom prst="rect">
            <a:avLst/>
          </a:prstGeom>
        </p:spPr>
      </p:pic>
    </p:spTree>
    <p:extLst>
      <p:ext uri="{BB962C8B-B14F-4D97-AF65-F5344CB8AC3E}">
        <p14:creationId xmlns:p14="http://schemas.microsoft.com/office/powerpoint/2010/main" val="168844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FA3E-F4B7-41CC-A9D8-6B097B5CF134}"/>
              </a:ext>
            </a:extLst>
          </p:cNvPr>
          <p:cNvSpPr>
            <a:spLocks noGrp="1"/>
          </p:cNvSpPr>
          <p:nvPr>
            <p:ph type="title"/>
          </p:nvPr>
        </p:nvSpPr>
        <p:spPr>
          <a:xfrm>
            <a:off x="0" y="870749"/>
            <a:ext cx="12192000" cy="768096"/>
          </a:xfrm>
        </p:spPr>
        <p:txBody>
          <a:bodyPr/>
          <a:lstStyle/>
          <a:p>
            <a:r>
              <a:rPr lang="en-US" b="1" dirty="0">
                <a:latin typeface="+mn-lt"/>
              </a:rPr>
              <a:t>What is Coaching?</a:t>
            </a:r>
          </a:p>
        </p:txBody>
      </p:sp>
      <p:grpSp>
        <p:nvGrpSpPr>
          <p:cNvPr id="5" name="Group 4">
            <a:extLst>
              <a:ext uri="{FF2B5EF4-FFF2-40B4-BE49-F238E27FC236}">
                <a16:creationId xmlns:a16="http://schemas.microsoft.com/office/drawing/2014/main" id="{9F7AA5DE-A8B4-484A-AAFE-865CC7A81CF8}"/>
              </a:ext>
            </a:extLst>
          </p:cNvPr>
          <p:cNvGrpSpPr/>
          <p:nvPr/>
        </p:nvGrpSpPr>
        <p:grpSpPr>
          <a:xfrm>
            <a:off x="3650964" y="1816925"/>
            <a:ext cx="4281753" cy="4882178"/>
            <a:chOff x="683702" y="3987"/>
            <a:chExt cx="4453255" cy="5823585"/>
          </a:xfrm>
        </p:grpSpPr>
        <p:pic>
          <p:nvPicPr>
            <p:cNvPr id="6" name="Picture 5">
              <a:extLst>
                <a:ext uri="{FF2B5EF4-FFF2-40B4-BE49-F238E27FC236}">
                  <a16:creationId xmlns:a16="http://schemas.microsoft.com/office/drawing/2014/main" id="{F962F287-3350-4847-823B-7EB19BF235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2" t="5547" r="27726" b="31285"/>
            <a:stretch/>
          </p:blipFill>
          <p:spPr bwMode="auto">
            <a:xfrm>
              <a:off x="683702" y="3987"/>
              <a:ext cx="4453255" cy="5823585"/>
            </a:xfrm>
            <a:prstGeom prst="rect">
              <a:avLst/>
            </a:prstGeom>
            <a:ln>
              <a:noFill/>
            </a:ln>
            <a:extLst>
              <a:ext uri="{53640926-AAD7-44D8-BBD7-CCE9431645EC}">
                <a14:shadowObscured xmlns:a14="http://schemas.microsoft.com/office/drawing/2010/main"/>
              </a:ext>
            </a:extLst>
          </p:spPr>
        </p:pic>
        <p:sp>
          <p:nvSpPr>
            <p:cNvPr id="7" name="Text Box 30">
              <a:extLst>
                <a:ext uri="{FF2B5EF4-FFF2-40B4-BE49-F238E27FC236}">
                  <a16:creationId xmlns:a16="http://schemas.microsoft.com/office/drawing/2014/main" id="{CD1D0C94-8758-4722-9341-B2C0FA6417A9}"/>
                </a:ext>
              </a:extLst>
            </p:cNvPr>
            <p:cNvSpPr txBox="1"/>
            <p:nvPr/>
          </p:nvSpPr>
          <p:spPr>
            <a:xfrm>
              <a:off x="1484598" y="808074"/>
              <a:ext cx="2743200" cy="4572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E36C0A"/>
                  </a:solidFill>
                  <a:effectLst/>
                  <a:uLnTx/>
                  <a:uFillTx/>
                  <a:latin typeface="Calibri" panose="020F0502020204030204"/>
                  <a:ea typeface="Calibri" panose="020F0502020204030204" pitchFamily="34" charset="0"/>
                  <a:cs typeface="Times New Roman" panose="02020603050405020304" pitchFamily="18" charset="0"/>
                </a:rPr>
                <a:t>WHAT</a:t>
              </a:r>
              <a:r>
                <a:rPr kumimoji="0" lang="en-US" sz="1400" b="1" i="0" u="none" strike="noStrike" kern="1200" cap="none" spc="0" normalizeH="0" baseline="0" noProof="0">
                  <a:ln>
                    <a:noFill/>
                  </a:ln>
                  <a:solidFill>
                    <a:srgbClr val="31849B"/>
                  </a:solidFill>
                  <a:effectLst/>
                  <a:uLnTx/>
                  <a:uFillTx/>
                  <a:latin typeface="Calibri" panose="020F0502020204030204"/>
                  <a:ea typeface="Calibri" panose="020F0502020204030204" pitchFamily="34" charset="0"/>
                  <a:cs typeface="Times New Roman" panose="02020603050405020304" pitchFamily="18" charset="0"/>
                </a:rPr>
                <a:t> IS COACHING?</a:t>
              </a:r>
              <a:endParaRPr kumimoji="0" lang="en-US" sz="11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92177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199F-BEC2-4431-92B2-703297EF5F79}"/>
              </a:ext>
            </a:extLst>
          </p:cNvPr>
          <p:cNvSpPr>
            <a:spLocks noGrp="1"/>
          </p:cNvSpPr>
          <p:nvPr>
            <p:ph type="title"/>
          </p:nvPr>
        </p:nvSpPr>
        <p:spPr>
          <a:xfrm>
            <a:off x="1993076" y="538907"/>
            <a:ext cx="7744690" cy="768096"/>
          </a:xfrm>
        </p:spPr>
        <p:txBody>
          <a:bodyPr/>
          <a:lstStyle/>
          <a:p>
            <a:pPr algn="l"/>
            <a:r>
              <a:rPr lang="en-US" b="1" dirty="0">
                <a:latin typeface="+mn-lt"/>
              </a:rPr>
              <a:t>7 Essential Questions Revisited:</a:t>
            </a:r>
          </a:p>
        </p:txBody>
      </p:sp>
      <p:sp>
        <p:nvSpPr>
          <p:cNvPr id="3" name="Content Placeholder 2">
            <a:extLst>
              <a:ext uri="{FF2B5EF4-FFF2-40B4-BE49-F238E27FC236}">
                <a16:creationId xmlns:a16="http://schemas.microsoft.com/office/drawing/2014/main" id="{B29F61FA-DFF9-4DF2-9398-DEA5DC159A5A}"/>
              </a:ext>
            </a:extLst>
          </p:cNvPr>
          <p:cNvSpPr>
            <a:spLocks noGrp="1"/>
          </p:cNvSpPr>
          <p:nvPr>
            <p:ph idx="1"/>
          </p:nvPr>
        </p:nvSpPr>
        <p:spPr>
          <a:xfrm>
            <a:off x="1993076" y="2217511"/>
            <a:ext cx="5153891" cy="4351338"/>
          </a:xfrm>
        </p:spPr>
        <p:txBody>
          <a:bodyPr/>
          <a:lstStyle/>
          <a:p>
            <a:r>
              <a:rPr lang="en-US" sz="2800" b="1" dirty="0"/>
              <a:t>The Kickstart Question</a:t>
            </a:r>
          </a:p>
          <a:p>
            <a:r>
              <a:rPr lang="en-US" sz="2800" b="1" dirty="0"/>
              <a:t>The AWE Question</a:t>
            </a:r>
          </a:p>
          <a:p>
            <a:r>
              <a:rPr lang="en-US" sz="2800" b="1" dirty="0"/>
              <a:t>The Focus Question</a:t>
            </a:r>
          </a:p>
          <a:p>
            <a:r>
              <a:rPr lang="en-US" sz="2800" b="1" dirty="0"/>
              <a:t>The Foundation Question</a:t>
            </a:r>
          </a:p>
          <a:p>
            <a:r>
              <a:rPr lang="en-US" sz="2800" b="1" dirty="0"/>
              <a:t>The Lazy Question</a:t>
            </a:r>
          </a:p>
          <a:p>
            <a:r>
              <a:rPr lang="en-US" sz="2800" b="1" dirty="0"/>
              <a:t>The Strategic Question</a:t>
            </a:r>
          </a:p>
          <a:p>
            <a:r>
              <a:rPr lang="en-US" sz="2800" b="1" dirty="0"/>
              <a:t>The Learning Question</a:t>
            </a:r>
            <a:endParaRPr lang="en-US" b="1" dirty="0"/>
          </a:p>
        </p:txBody>
      </p:sp>
      <p:pic>
        <p:nvPicPr>
          <p:cNvPr id="5" name="Picture 4">
            <a:extLst>
              <a:ext uri="{FF2B5EF4-FFF2-40B4-BE49-F238E27FC236}">
                <a16:creationId xmlns:a16="http://schemas.microsoft.com/office/drawing/2014/main" id="{35AF6BC5-61A5-4591-800B-1FD75FAC27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81687" y="2726970"/>
            <a:ext cx="2999971" cy="2249978"/>
          </a:xfrm>
          <a:prstGeom prst="rect">
            <a:avLst/>
          </a:prstGeom>
        </p:spPr>
      </p:pic>
    </p:spTree>
    <p:extLst>
      <p:ext uri="{BB962C8B-B14F-4D97-AF65-F5344CB8AC3E}">
        <p14:creationId xmlns:p14="http://schemas.microsoft.com/office/powerpoint/2010/main" val="42488379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B9B9-41F8-4DA9-9DC7-1027F895AC51}"/>
              </a:ext>
            </a:extLst>
          </p:cNvPr>
          <p:cNvSpPr>
            <a:spLocks noGrp="1"/>
          </p:cNvSpPr>
          <p:nvPr>
            <p:ph type="title"/>
          </p:nvPr>
        </p:nvSpPr>
        <p:spPr>
          <a:xfrm>
            <a:off x="1930730" y="787272"/>
            <a:ext cx="6144491" cy="768096"/>
          </a:xfrm>
        </p:spPr>
        <p:txBody>
          <a:bodyPr/>
          <a:lstStyle/>
          <a:p>
            <a:pPr algn="l"/>
            <a:r>
              <a:rPr lang="en-US" b="1" dirty="0">
                <a:latin typeface="+mn-lt"/>
              </a:rPr>
              <a:t>Benefits of Mentoring</a:t>
            </a:r>
          </a:p>
        </p:txBody>
      </p:sp>
      <p:sp>
        <p:nvSpPr>
          <p:cNvPr id="3" name="Content Placeholder 2">
            <a:extLst>
              <a:ext uri="{FF2B5EF4-FFF2-40B4-BE49-F238E27FC236}">
                <a16:creationId xmlns:a16="http://schemas.microsoft.com/office/drawing/2014/main" id="{2CE45F19-9749-4584-AB4D-BD374BC10EA8}"/>
              </a:ext>
            </a:extLst>
          </p:cNvPr>
          <p:cNvSpPr>
            <a:spLocks noGrp="1"/>
          </p:cNvSpPr>
          <p:nvPr>
            <p:ph idx="1"/>
          </p:nvPr>
        </p:nvSpPr>
        <p:spPr>
          <a:xfrm>
            <a:off x="1930730" y="2174141"/>
            <a:ext cx="10515600" cy="4351338"/>
          </a:xfrm>
        </p:spPr>
        <p:txBody>
          <a:bodyPr/>
          <a:lstStyle/>
          <a:p>
            <a:r>
              <a:rPr lang="en-US" altLang="en-US" sz="2800" dirty="0"/>
              <a:t>For the mentee</a:t>
            </a:r>
          </a:p>
          <a:p>
            <a:pPr lvl="1"/>
            <a:r>
              <a:rPr lang="en-US" altLang="en-US" sz="2800" dirty="0"/>
              <a:t>Improved knowledge and skills</a:t>
            </a:r>
          </a:p>
          <a:p>
            <a:pPr lvl="1"/>
            <a:r>
              <a:rPr lang="en-US" altLang="en-US" sz="2800" dirty="0"/>
              <a:t>Greater confidence and well-being</a:t>
            </a:r>
          </a:p>
          <a:p>
            <a:r>
              <a:rPr lang="en-US" altLang="en-US" sz="2800" dirty="0"/>
              <a:t>For the mentor</a:t>
            </a:r>
          </a:p>
          <a:p>
            <a:pPr lvl="1"/>
            <a:r>
              <a:rPr lang="en-US" altLang="en-US" sz="2800" dirty="0"/>
              <a:t>Greater satisfaction</a:t>
            </a:r>
          </a:p>
          <a:p>
            <a:pPr lvl="1"/>
            <a:r>
              <a:rPr lang="en-US" altLang="en-US" sz="2800" dirty="0"/>
              <a:t>New knowledge and skills</a:t>
            </a:r>
          </a:p>
          <a:p>
            <a:pPr lvl="1"/>
            <a:r>
              <a:rPr lang="en-US" altLang="en-US" sz="2800" dirty="0"/>
              <a:t>Leadership development</a:t>
            </a:r>
          </a:p>
          <a:p>
            <a:r>
              <a:rPr lang="en-US" altLang="en-US" sz="2800" dirty="0"/>
              <a:t>For Scouting</a:t>
            </a:r>
          </a:p>
          <a:p>
            <a:pPr lvl="1"/>
            <a:r>
              <a:rPr lang="en-US" altLang="en-US" sz="2800" dirty="0"/>
              <a:t>Improved morale, motivation, and relationships</a:t>
            </a:r>
          </a:p>
          <a:p>
            <a:endParaRPr lang="en-US" dirty="0"/>
          </a:p>
        </p:txBody>
      </p:sp>
      <p:pic>
        <p:nvPicPr>
          <p:cNvPr id="5" name="Picture 4">
            <a:extLst>
              <a:ext uri="{FF2B5EF4-FFF2-40B4-BE49-F238E27FC236}">
                <a16:creationId xmlns:a16="http://schemas.microsoft.com/office/drawing/2014/main" id="{7D2AF453-0E41-46A6-B0F4-8C1089E94E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48647" y="2503245"/>
            <a:ext cx="2306261" cy="2306261"/>
          </a:xfrm>
          <a:prstGeom prst="rect">
            <a:avLst/>
          </a:prstGeom>
        </p:spPr>
      </p:pic>
    </p:spTree>
    <p:extLst>
      <p:ext uri="{BB962C8B-B14F-4D97-AF65-F5344CB8AC3E}">
        <p14:creationId xmlns:p14="http://schemas.microsoft.com/office/powerpoint/2010/main" val="2413727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3ACE-5B76-4DF1-9D92-6594D52940FC}"/>
              </a:ext>
            </a:extLst>
          </p:cNvPr>
          <p:cNvSpPr>
            <a:spLocks noGrp="1"/>
          </p:cNvSpPr>
          <p:nvPr>
            <p:ph type="title"/>
          </p:nvPr>
        </p:nvSpPr>
        <p:spPr>
          <a:xfrm>
            <a:off x="1964705" y="788289"/>
            <a:ext cx="4020459" cy="768096"/>
          </a:xfrm>
        </p:spPr>
        <p:txBody>
          <a:bodyPr/>
          <a:lstStyle/>
          <a:p>
            <a:pPr algn="l"/>
            <a:r>
              <a:rPr lang="en-US" b="1" dirty="0">
                <a:latin typeface="+mn-lt"/>
              </a:rPr>
              <a:t>Key Findings</a:t>
            </a:r>
          </a:p>
        </p:txBody>
      </p:sp>
      <p:sp>
        <p:nvSpPr>
          <p:cNvPr id="3" name="Content Placeholder 2">
            <a:extLst>
              <a:ext uri="{FF2B5EF4-FFF2-40B4-BE49-F238E27FC236}">
                <a16:creationId xmlns:a16="http://schemas.microsoft.com/office/drawing/2014/main" id="{44336AC1-F6CD-482B-B761-2FE3B2A587CA}"/>
              </a:ext>
            </a:extLst>
          </p:cNvPr>
          <p:cNvSpPr>
            <a:spLocks noGrp="1"/>
          </p:cNvSpPr>
          <p:nvPr>
            <p:ph idx="1"/>
          </p:nvPr>
        </p:nvSpPr>
        <p:spPr>
          <a:xfrm>
            <a:off x="1964705" y="2623070"/>
            <a:ext cx="9601200" cy="3446641"/>
          </a:xfrm>
        </p:spPr>
        <p:txBody>
          <a:bodyPr/>
          <a:lstStyle/>
          <a:p>
            <a:r>
              <a:rPr lang="en-US" sz="3600" dirty="0"/>
              <a:t>Mentoring is not Coaching</a:t>
            </a:r>
          </a:p>
          <a:p>
            <a:r>
              <a:rPr lang="en-US" sz="3600" dirty="0"/>
              <a:t>Mentoring in Scouting happens organically</a:t>
            </a:r>
          </a:p>
          <a:p>
            <a:r>
              <a:rPr lang="en-US" sz="3600" dirty="0"/>
              <a:t>Key to mentoring is the relationship</a:t>
            </a:r>
          </a:p>
          <a:p>
            <a:r>
              <a:rPr lang="en-US" sz="3600" dirty="0"/>
              <a:t>Mentoring is a 2 way street</a:t>
            </a:r>
          </a:p>
          <a:p>
            <a:r>
              <a:rPr lang="en-US" sz="3600" dirty="0"/>
              <a:t>Mentoring can be a sustainable relationship</a:t>
            </a:r>
            <a:endParaRPr lang="en-US" dirty="0"/>
          </a:p>
        </p:txBody>
      </p:sp>
      <p:pic>
        <p:nvPicPr>
          <p:cNvPr id="13" name="Picture 12">
            <a:extLst>
              <a:ext uri="{FF2B5EF4-FFF2-40B4-BE49-F238E27FC236}">
                <a16:creationId xmlns:a16="http://schemas.microsoft.com/office/drawing/2014/main" id="{99BA927A-50FE-49CB-8B12-49983185D8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1250" y="459946"/>
            <a:ext cx="2871651" cy="2871651"/>
          </a:xfrm>
          <a:prstGeom prst="rect">
            <a:avLst/>
          </a:prstGeom>
        </p:spPr>
      </p:pic>
    </p:spTree>
    <p:extLst>
      <p:ext uri="{BB962C8B-B14F-4D97-AF65-F5344CB8AC3E}">
        <p14:creationId xmlns:p14="http://schemas.microsoft.com/office/powerpoint/2010/main" val="1669621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D278D4-203F-46D8-B66D-FEF79D150962}"/>
              </a:ext>
            </a:extLst>
          </p:cNvPr>
          <p:cNvSpPr>
            <a:spLocks noGrp="1"/>
          </p:cNvSpPr>
          <p:nvPr>
            <p:ph type="ctrTitle"/>
          </p:nvPr>
        </p:nvSpPr>
        <p:spPr>
          <a:xfrm>
            <a:off x="6746628" y="1783959"/>
            <a:ext cx="4645250" cy="2889114"/>
          </a:xfrm>
        </p:spPr>
        <p:txBody>
          <a:bodyPr anchor="b">
            <a:normAutofit/>
          </a:bodyPr>
          <a:lstStyle/>
          <a:p>
            <a:pPr algn="l"/>
            <a:r>
              <a:rPr lang="en-US" sz="4700" dirty="0">
                <a:solidFill>
                  <a:srgbClr val="FFFF00"/>
                </a:solidFill>
              </a:rPr>
              <a:t>Coaching and Mentoring</a:t>
            </a:r>
            <a:br>
              <a:rPr lang="en-US" sz="4700" dirty="0">
                <a:solidFill>
                  <a:schemeClr val="bg1"/>
                </a:solidFill>
              </a:rPr>
            </a:br>
            <a:br>
              <a:rPr lang="en-US" sz="4700" dirty="0">
                <a:solidFill>
                  <a:schemeClr val="bg1"/>
                </a:solidFill>
              </a:rPr>
            </a:br>
            <a:endParaRPr lang="en-US" sz="4700" dirty="0">
              <a:solidFill>
                <a:schemeClr val="bg1"/>
              </a:solidFill>
            </a:endParaRPr>
          </a:p>
        </p:txBody>
      </p:sp>
      <p:sp>
        <p:nvSpPr>
          <p:cNvPr id="3" name="Subtitle 2">
            <a:extLst>
              <a:ext uri="{FF2B5EF4-FFF2-40B4-BE49-F238E27FC236}">
                <a16:creationId xmlns:a16="http://schemas.microsoft.com/office/drawing/2014/main" id="{7C131844-B2A7-4F32-BA78-B5457683C691}"/>
              </a:ext>
            </a:extLst>
          </p:cNvPr>
          <p:cNvSpPr>
            <a:spLocks noGrp="1"/>
          </p:cNvSpPr>
          <p:nvPr>
            <p:ph type="subTitle" idx="1"/>
          </p:nvPr>
        </p:nvSpPr>
        <p:spPr>
          <a:xfrm>
            <a:off x="6746627" y="4750893"/>
            <a:ext cx="4645250" cy="1147863"/>
          </a:xfrm>
        </p:spPr>
        <p:txBody>
          <a:bodyPr anchor="t">
            <a:normAutofit/>
          </a:bodyPr>
          <a:lstStyle/>
          <a:p>
            <a:pPr algn="l"/>
            <a:r>
              <a:rPr lang="en-US" sz="1900" i="1" dirty="0">
                <a:solidFill>
                  <a:schemeClr val="bg1"/>
                </a:solidFill>
              </a:rPr>
              <a:t>Philmont Training Center</a:t>
            </a:r>
          </a:p>
          <a:p>
            <a:pPr algn="l"/>
            <a:r>
              <a:rPr lang="en-US" sz="1900" i="1" dirty="0">
                <a:solidFill>
                  <a:schemeClr val="bg1"/>
                </a:solidFill>
              </a:rPr>
              <a:t>Commissioner Week 2019</a:t>
            </a:r>
          </a:p>
          <a:p>
            <a:pPr algn="l"/>
            <a:endParaRPr lang="en-US" sz="1900" i="1"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sign&#10;&#10;Description generated with high confidence">
            <a:extLst>
              <a:ext uri="{FF2B5EF4-FFF2-40B4-BE49-F238E27FC236}">
                <a16:creationId xmlns:a16="http://schemas.microsoft.com/office/drawing/2014/main" id="{64AC6873-E9F8-43FF-BF03-4E8F85590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267117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1E9AE-2DAA-453B-A9A9-4FD860EB00E0}"/>
              </a:ext>
            </a:extLst>
          </p:cNvPr>
          <p:cNvSpPr>
            <a:spLocks noGrp="1"/>
          </p:cNvSpPr>
          <p:nvPr>
            <p:ph type="title"/>
          </p:nvPr>
        </p:nvSpPr>
        <p:spPr/>
        <p:txBody>
          <a:bodyPr/>
          <a:lstStyle/>
          <a:p>
            <a:r>
              <a:rPr lang="en-US" b="1" dirty="0">
                <a:latin typeface="+mn-lt"/>
              </a:rPr>
              <a:t>What is Coaching?</a:t>
            </a:r>
          </a:p>
        </p:txBody>
      </p:sp>
      <p:sp>
        <p:nvSpPr>
          <p:cNvPr id="7" name="Rectangle 6">
            <a:extLst>
              <a:ext uri="{FF2B5EF4-FFF2-40B4-BE49-F238E27FC236}">
                <a16:creationId xmlns:a16="http://schemas.microsoft.com/office/drawing/2014/main" id="{B77D770F-CDB5-4228-B5E6-46328721D990}"/>
              </a:ext>
            </a:extLst>
          </p:cNvPr>
          <p:cNvSpPr/>
          <p:nvPr/>
        </p:nvSpPr>
        <p:spPr>
          <a:xfrm>
            <a:off x="1768269" y="1690688"/>
            <a:ext cx="8988399" cy="4420884"/>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“Coach” Definition: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In the words of Sir John Whitmore: “Unlocking a person’s potential to maximize their own performance.  It is helping them to learn rather than teaching them.”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07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7F8AE3-ACCD-42F0-A42A-74D307F505B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98576" y="516834"/>
            <a:ext cx="7342505" cy="6006465"/>
          </a:xfrm>
          <a:prstGeom prst="rect">
            <a:avLst/>
          </a:prstGeom>
        </p:spPr>
      </p:pic>
      <p:sp>
        <p:nvSpPr>
          <p:cNvPr id="3" name="TextBox 2">
            <a:extLst>
              <a:ext uri="{FF2B5EF4-FFF2-40B4-BE49-F238E27FC236}">
                <a16:creationId xmlns:a16="http://schemas.microsoft.com/office/drawing/2014/main" id="{095D2ACF-AEBB-4807-A292-C7E0E2F93A4F}"/>
              </a:ext>
            </a:extLst>
          </p:cNvPr>
          <p:cNvSpPr txBox="1"/>
          <p:nvPr/>
        </p:nvSpPr>
        <p:spPr>
          <a:xfrm>
            <a:off x="2098576" y="499278"/>
            <a:ext cx="27943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workplace……</a:t>
            </a:r>
          </a:p>
        </p:txBody>
      </p:sp>
      <p:sp>
        <p:nvSpPr>
          <p:cNvPr id="4" name="TextBox 3">
            <a:extLst>
              <a:ext uri="{FF2B5EF4-FFF2-40B4-BE49-F238E27FC236}">
                <a16:creationId xmlns:a16="http://schemas.microsoft.com/office/drawing/2014/main" id="{B8233681-69A0-4E11-A7B6-D644E59770F0}"/>
              </a:ext>
            </a:extLst>
          </p:cNvPr>
          <p:cNvSpPr txBox="1"/>
          <p:nvPr/>
        </p:nvSpPr>
        <p:spPr>
          <a:xfrm>
            <a:off x="8171712" y="5287101"/>
            <a:ext cx="2538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Can it apply in our volunteer structure?</a:t>
            </a:r>
          </a:p>
        </p:txBody>
      </p:sp>
    </p:spTree>
    <p:extLst>
      <p:ext uri="{BB962C8B-B14F-4D97-AF65-F5344CB8AC3E}">
        <p14:creationId xmlns:p14="http://schemas.microsoft.com/office/powerpoint/2010/main" val="280956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EBA9B-BE96-42A5-BD84-5418E7226188}"/>
              </a:ext>
            </a:extLst>
          </p:cNvPr>
          <p:cNvSpPr>
            <a:spLocks noGrp="1"/>
          </p:cNvSpPr>
          <p:nvPr>
            <p:ph type="title"/>
          </p:nvPr>
        </p:nvSpPr>
        <p:spPr>
          <a:xfrm>
            <a:off x="1840676" y="486282"/>
            <a:ext cx="12192000" cy="768096"/>
          </a:xfrm>
        </p:spPr>
        <p:txBody>
          <a:bodyPr/>
          <a:lstStyle/>
          <a:p>
            <a:pPr algn="l"/>
            <a:r>
              <a:rPr lang="en-US" b="1" dirty="0"/>
              <a:t>Coaching and Developing Others</a:t>
            </a:r>
          </a:p>
        </p:txBody>
      </p:sp>
      <p:sp>
        <p:nvSpPr>
          <p:cNvPr id="3" name="Content Placeholder 2">
            <a:extLst>
              <a:ext uri="{FF2B5EF4-FFF2-40B4-BE49-F238E27FC236}">
                <a16:creationId xmlns:a16="http://schemas.microsoft.com/office/drawing/2014/main" id="{CA09BADE-2E97-41AD-8717-ED29B640FAEE}"/>
              </a:ext>
            </a:extLst>
          </p:cNvPr>
          <p:cNvSpPr>
            <a:spLocks noGrp="1"/>
          </p:cNvSpPr>
          <p:nvPr>
            <p:ph idx="1"/>
          </p:nvPr>
        </p:nvSpPr>
        <p:spPr>
          <a:xfrm>
            <a:off x="1463832" y="2008505"/>
            <a:ext cx="10515600" cy="4351338"/>
          </a:xfrm>
        </p:spPr>
        <p:txBody>
          <a:bodyPr>
            <a:normAutofit/>
          </a:bodyPr>
          <a:lstStyle/>
          <a:p>
            <a:pPr lvl="1"/>
            <a:r>
              <a:rPr lang="en-US" sz="3200" b="1" dirty="0"/>
              <a:t>Key Actions:</a:t>
            </a:r>
          </a:p>
          <a:p>
            <a:pPr lvl="2"/>
            <a:r>
              <a:rPr lang="en-US" sz="3200" b="1" dirty="0"/>
              <a:t>Clarifies performance </a:t>
            </a:r>
          </a:p>
          <a:p>
            <a:pPr lvl="2"/>
            <a:r>
              <a:rPr lang="en-US" sz="3200" b="1" dirty="0"/>
              <a:t>Provides timely feedback</a:t>
            </a:r>
          </a:p>
          <a:p>
            <a:pPr lvl="2"/>
            <a:r>
              <a:rPr lang="en-US" sz="3200" b="1" dirty="0"/>
              <a:t>Conveys performance expectations and implications</a:t>
            </a:r>
          </a:p>
          <a:p>
            <a:pPr lvl="2"/>
            <a:r>
              <a:rPr lang="en-US" sz="3200" b="1" dirty="0"/>
              <a:t>Evaluates skill gaps</a:t>
            </a:r>
          </a:p>
          <a:p>
            <a:pPr lvl="2"/>
            <a:r>
              <a:rPr lang="en-US" sz="3200" b="1" dirty="0"/>
              <a:t>Guides development </a:t>
            </a:r>
          </a:p>
          <a:p>
            <a:pPr lvl="2"/>
            <a:r>
              <a:rPr lang="en-US" sz="3200" b="1" dirty="0"/>
              <a:t>Fosters developmental relationships</a:t>
            </a:r>
          </a:p>
        </p:txBody>
      </p:sp>
      <p:pic>
        <p:nvPicPr>
          <p:cNvPr id="5" name="Picture 4">
            <a:extLst>
              <a:ext uri="{FF2B5EF4-FFF2-40B4-BE49-F238E27FC236}">
                <a16:creationId xmlns:a16="http://schemas.microsoft.com/office/drawing/2014/main" id="{27D227B7-11D6-4D2D-83F9-0B3EF345EF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12939" y="1178369"/>
            <a:ext cx="1842624" cy="2447665"/>
          </a:xfrm>
          <a:prstGeom prst="rect">
            <a:avLst/>
          </a:prstGeom>
        </p:spPr>
      </p:pic>
    </p:spTree>
    <p:extLst>
      <p:ext uri="{BB962C8B-B14F-4D97-AF65-F5344CB8AC3E}">
        <p14:creationId xmlns:p14="http://schemas.microsoft.com/office/powerpoint/2010/main" val="113581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13D2-3A7B-4FEC-AFCE-3A24F3DD7D39}"/>
              </a:ext>
            </a:extLst>
          </p:cNvPr>
          <p:cNvSpPr>
            <a:spLocks noGrp="1"/>
          </p:cNvSpPr>
          <p:nvPr>
            <p:ph type="title"/>
          </p:nvPr>
        </p:nvSpPr>
        <p:spPr>
          <a:xfrm>
            <a:off x="1911928" y="610158"/>
            <a:ext cx="7778337" cy="768096"/>
          </a:xfrm>
        </p:spPr>
        <p:txBody>
          <a:bodyPr/>
          <a:lstStyle/>
          <a:p>
            <a:pPr algn="l"/>
            <a:r>
              <a:rPr lang="en-US" b="1" dirty="0">
                <a:latin typeface="+mn-lt"/>
              </a:rPr>
              <a:t>Coaching, if……..</a:t>
            </a:r>
          </a:p>
        </p:txBody>
      </p:sp>
      <p:sp>
        <p:nvSpPr>
          <p:cNvPr id="3" name="Content Placeholder 2">
            <a:extLst>
              <a:ext uri="{FF2B5EF4-FFF2-40B4-BE49-F238E27FC236}">
                <a16:creationId xmlns:a16="http://schemas.microsoft.com/office/drawing/2014/main" id="{2F36DB2F-2E69-4AC1-BDAA-177ED1F595A7}"/>
              </a:ext>
            </a:extLst>
          </p:cNvPr>
          <p:cNvSpPr>
            <a:spLocks noGrp="1"/>
          </p:cNvSpPr>
          <p:nvPr>
            <p:ph idx="1"/>
          </p:nvPr>
        </p:nvSpPr>
        <p:spPr>
          <a:xfrm>
            <a:off x="1418191" y="2274495"/>
            <a:ext cx="9935607" cy="4351338"/>
          </a:xfrm>
        </p:spPr>
        <p:txBody>
          <a:bodyPr/>
          <a:lstStyle/>
          <a:p>
            <a:pPr lvl="1"/>
            <a:r>
              <a:rPr lang="en-US" sz="3200" b="1" u="sng" dirty="0"/>
              <a:t>Done well,</a:t>
            </a:r>
            <a:r>
              <a:rPr lang="en-US" sz="3200" b="1" dirty="0"/>
              <a:t> can transfer knowledge on a continuous basis by increasing individual motivation and morale and help individuals/teams deliver outstanding results.</a:t>
            </a:r>
          </a:p>
          <a:p>
            <a:pPr marL="457200" lvl="1" indent="0">
              <a:buNone/>
            </a:pPr>
            <a:endParaRPr lang="en-US" sz="2800" dirty="0"/>
          </a:p>
          <a:p>
            <a:pPr lvl="1"/>
            <a:r>
              <a:rPr lang="en-US" sz="3200" b="1" u="sng" dirty="0"/>
              <a:t>Done poorly</a:t>
            </a:r>
            <a:r>
              <a:rPr lang="en-US" sz="3200" b="1" dirty="0"/>
              <a:t>, can waste the time of valuable resources, create a hostile environment and create suboptimal teams and organizations.</a:t>
            </a:r>
            <a:endParaRPr lang="en-US" sz="2800" dirty="0"/>
          </a:p>
          <a:p>
            <a:endParaRPr lang="en-US" dirty="0"/>
          </a:p>
        </p:txBody>
      </p:sp>
      <p:pic>
        <p:nvPicPr>
          <p:cNvPr id="8" name="Picture 7">
            <a:extLst>
              <a:ext uri="{FF2B5EF4-FFF2-40B4-BE49-F238E27FC236}">
                <a16:creationId xmlns:a16="http://schemas.microsoft.com/office/drawing/2014/main" id="{1AA331E1-0821-40DB-8826-147E823826A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2235" y="4909925"/>
            <a:ext cx="895956" cy="716765"/>
          </a:xfrm>
          <a:prstGeom prst="rect">
            <a:avLst/>
          </a:prstGeom>
        </p:spPr>
      </p:pic>
      <p:pic>
        <p:nvPicPr>
          <p:cNvPr id="11" name="Picture 10">
            <a:extLst>
              <a:ext uri="{FF2B5EF4-FFF2-40B4-BE49-F238E27FC236}">
                <a16:creationId xmlns:a16="http://schemas.microsoft.com/office/drawing/2014/main" id="{B4971D0E-FFC4-4050-990B-3D6B25C830F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2235" y="2702575"/>
            <a:ext cx="1159986" cy="705468"/>
          </a:xfrm>
          <a:prstGeom prst="rect">
            <a:avLst/>
          </a:prstGeom>
        </p:spPr>
      </p:pic>
    </p:spTree>
    <p:extLst>
      <p:ext uri="{BB962C8B-B14F-4D97-AF65-F5344CB8AC3E}">
        <p14:creationId xmlns:p14="http://schemas.microsoft.com/office/powerpoint/2010/main" val="25388685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4234</Words>
  <Application>Microsoft Office PowerPoint</Application>
  <PresentationFormat>Widescreen</PresentationFormat>
  <Paragraphs>559</Paragraphs>
  <Slides>53</Slides>
  <Notes>51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Helvetica</vt:lpstr>
      <vt:lpstr>Symbol</vt:lpstr>
      <vt:lpstr>1_Office Theme</vt:lpstr>
      <vt:lpstr>Coaching and Mentoring  </vt:lpstr>
      <vt:lpstr>Coaching  </vt:lpstr>
      <vt:lpstr>Coaching</vt:lpstr>
      <vt:lpstr>Understanding the Purpose of Coaching</vt:lpstr>
      <vt:lpstr>What is Coaching?</vt:lpstr>
      <vt:lpstr>What is Coaching?</vt:lpstr>
      <vt:lpstr>PowerPoint Presentation</vt:lpstr>
      <vt:lpstr>Coaching and Developing Others</vt:lpstr>
      <vt:lpstr>Coaching, if……..</vt:lpstr>
      <vt:lpstr>Who Can Benefit from Coaching</vt:lpstr>
      <vt:lpstr>When to Consider Coaching</vt:lpstr>
      <vt:lpstr> Coaching offers certain BENEFITS to you as a volunteer leader:   </vt:lpstr>
      <vt:lpstr>The Coachee BENEFITS include:</vt:lpstr>
      <vt:lpstr>PowerPoint Presentation</vt:lpstr>
      <vt:lpstr>Why are Coaching skills important?</vt:lpstr>
      <vt:lpstr>Coaching 7 Essential Questions:</vt:lpstr>
      <vt:lpstr>PowerPoint Presentation</vt:lpstr>
      <vt:lpstr>Relationship Building Elements  between you and other volunteers:</vt:lpstr>
      <vt:lpstr>A MINDSET is… </vt:lpstr>
      <vt:lpstr>C.O.A.C.H. Mindset</vt:lpstr>
      <vt:lpstr>Clarify</vt:lpstr>
      <vt:lpstr>Observe</vt:lpstr>
      <vt:lpstr>Ask</vt:lpstr>
      <vt:lpstr>Collaborate</vt:lpstr>
      <vt:lpstr>Help</vt:lpstr>
      <vt:lpstr>Using the C.O.A.C.H. Mindset</vt:lpstr>
      <vt:lpstr>Behavior Coaching</vt:lpstr>
      <vt:lpstr>Performance Coaching</vt:lpstr>
      <vt:lpstr>Development Coaching</vt:lpstr>
      <vt:lpstr>Situational Coaching</vt:lpstr>
      <vt:lpstr>Coaching Scenarios</vt:lpstr>
      <vt:lpstr>Mentoring  </vt:lpstr>
      <vt:lpstr>Mentoring</vt:lpstr>
      <vt:lpstr>What is a mentor?</vt:lpstr>
      <vt:lpstr>What is a Mentor</vt:lpstr>
      <vt:lpstr>Is Mentoring Like Coaching?</vt:lpstr>
      <vt:lpstr>Is Mentoring Like Coaching</vt:lpstr>
      <vt:lpstr>Coaching vs Mentoring</vt:lpstr>
      <vt:lpstr>A Good Mentoring Relationship</vt:lpstr>
      <vt:lpstr>Some Key Differences</vt:lpstr>
      <vt:lpstr>Models of Mentoring </vt:lpstr>
      <vt:lpstr>A Scouting Mentoring Relationship</vt:lpstr>
      <vt:lpstr>Shape of a Mentoring Relationship</vt:lpstr>
      <vt:lpstr>What Mentors Do – The MENTOR Model</vt:lpstr>
      <vt:lpstr>Tips on Being a Good Mentor</vt:lpstr>
      <vt:lpstr>Maintaining Relationship Quality</vt:lpstr>
      <vt:lpstr>Evolution of the Relationship – 5 phases</vt:lpstr>
      <vt:lpstr>The Learning Conversation</vt:lpstr>
      <vt:lpstr>Learning Conversation Steps  7 Essential Questions</vt:lpstr>
      <vt:lpstr>7 Essential Questions Revisited:</vt:lpstr>
      <vt:lpstr>Benefits of Mentoring</vt:lpstr>
      <vt:lpstr>Key Findings</vt:lpstr>
      <vt:lpstr>Coaching and Mentoring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and Mentoring  </dc:title>
  <dc:creator>Darlene Sprague</dc:creator>
  <cp:lastModifiedBy>Leonard H Chase</cp:lastModifiedBy>
  <cp:revision>3</cp:revision>
  <dcterms:created xsi:type="dcterms:W3CDTF">2019-04-30T13:54:43Z</dcterms:created>
  <dcterms:modified xsi:type="dcterms:W3CDTF">2019-10-01T12:52:40Z</dcterms:modified>
</cp:coreProperties>
</file>